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embeddings/oleObject1.bin" ContentType="application/vnd.openxmlformats-officedocument.oleObject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Default Extension="vml" ContentType="application/vnd.openxmlformats-officedocument.vmlDrawin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8"/>
  </p:notesMasterIdLst>
  <p:sldIdLst>
    <p:sldId id="287" r:id="rId2"/>
    <p:sldId id="335" r:id="rId3"/>
    <p:sldId id="333" r:id="rId4"/>
    <p:sldId id="334" r:id="rId5"/>
    <p:sldId id="336" r:id="rId6"/>
    <p:sldId id="332" r:id="rId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FF"/>
    <a:srgbClr val="FFFF00"/>
    <a:srgbClr val="CBC6BE"/>
    <a:srgbClr val="C7C3BD"/>
    <a:srgbClr val="FF0000"/>
    <a:srgbClr val="FF33CC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8088" autoAdjust="0"/>
    <p:restoredTop sz="85452" autoAdjust="0"/>
  </p:normalViewPr>
  <p:slideViewPr>
    <p:cSldViewPr snapToGrid="0">
      <p:cViewPr>
        <p:scale>
          <a:sx n="100" d="100"/>
          <a:sy n="100" d="100"/>
        </p:scale>
        <p:origin x="-1488" y="-712"/>
      </p:cViewPr>
      <p:guideLst>
        <p:guide orient="horz" pos="3183"/>
        <p:guide orient="horz" pos="1515"/>
        <p:guide pos="1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3034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defTabSz="914559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44" y="1"/>
            <a:ext cx="2953034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defTabSz="914559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7713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38" y="4720684"/>
            <a:ext cx="5443325" cy="447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69"/>
            <a:ext cx="2953034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defTabSz="914559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44" y="9441369"/>
            <a:ext cx="2953034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defTabSz="914559">
              <a:defRPr sz="1300">
                <a:ea typeface="ＭＳ Ｐゴシック" pitchFamily="50" charset="-128"/>
              </a:defRPr>
            </a:lvl1pPr>
          </a:lstStyle>
          <a:p>
            <a:pPr>
              <a:defRPr/>
            </a:pPr>
            <a:fld id="{2C3A1868-6257-4E7F-B91F-8452CD3370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/>
              <a:t>① </a:t>
            </a:r>
            <a:r>
              <a:rPr lang="en-US" altLang="ja-JP" dirty="0" smtClean="0"/>
              <a:t>Contents Drawings</a:t>
            </a:r>
            <a:r>
              <a:rPr lang="ja-JP" altLang="en-US" dirty="0" smtClean="0"/>
              <a:t>と</a:t>
            </a:r>
            <a:r>
              <a:rPr lang="en-US" altLang="ja-JP" dirty="0" smtClean="0"/>
              <a:t>Positioning Drawings</a:t>
            </a:r>
            <a:r>
              <a:rPr lang="ja-JP" altLang="en-US" dirty="0" smtClean="0"/>
              <a:t>を同一の技術資料番号を取得</a:t>
            </a:r>
            <a:endParaRPr lang="en-US" altLang="ja-JP" dirty="0" smtClean="0"/>
          </a:p>
          <a:p>
            <a:r>
              <a:rPr lang="ja-JP" altLang="en-US" dirty="0" smtClean="0"/>
              <a:t>　　資料構成は、以下の通り</a:t>
            </a:r>
            <a:endParaRPr lang="en-US" altLang="ja-JP" dirty="0" smtClean="0"/>
          </a:p>
          <a:p>
            <a:r>
              <a:rPr lang="ja-JP" altLang="en-US" dirty="0" smtClean="0"/>
              <a:t>　　・表紙（右肩：</a:t>
            </a:r>
            <a:r>
              <a:rPr lang="en-US" altLang="ja-JP" dirty="0" smtClean="0"/>
              <a:t>JAMSS</a:t>
            </a:r>
            <a:r>
              <a:rPr lang="ja-JP" altLang="en-US" dirty="0" smtClean="0"/>
              <a:t>技術資料番号）</a:t>
            </a:r>
            <a:endParaRPr lang="en-US" altLang="ja-JP" dirty="0" smtClean="0"/>
          </a:p>
          <a:p>
            <a:r>
              <a:rPr lang="ja-JP" altLang="en-US" dirty="0" smtClean="0"/>
              <a:t>　　・</a:t>
            </a:r>
            <a:r>
              <a:rPr lang="en-US" altLang="ja-JP" dirty="0" smtClean="0"/>
              <a:t>Contents Drawings</a:t>
            </a:r>
          </a:p>
          <a:p>
            <a:r>
              <a:rPr lang="ja-JP" altLang="en-US" dirty="0" smtClean="0"/>
              <a:t>　　・</a:t>
            </a:r>
            <a:r>
              <a:rPr lang="en-US" altLang="ja-JP" dirty="0" smtClean="0"/>
              <a:t>Positioning Drawings</a:t>
            </a:r>
          </a:p>
          <a:p>
            <a:r>
              <a:rPr lang="ja-JP" altLang="en-US" dirty="0" smtClean="0"/>
              <a:t>② 承認欄には、荷主のサインを頂く。</a:t>
            </a:r>
          </a:p>
        </p:txBody>
      </p:sp>
      <p:sp>
        <p:nvSpPr>
          <p:cNvPr id="163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076"/>
            <a:fld id="{019271C1-5D3E-44CD-A332-710E36815B54}" type="slidenum">
              <a:rPr lang="en-US" altLang="ja-JP" smtClean="0">
                <a:ea typeface="ＭＳ Ｐゴシック" charset="-128"/>
              </a:rPr>
              <a:pPr defTabSz="914076"/>
              <a:t>1</a:t>
            </a:fld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/>
              <a:t>物品本体にラベルが貼れない場合、外側の</a:t>
            </a:r>
            <a:r>
              <a:rPr lang="en-US" altLang="ja-JP" dirty="0" smtClean="0"/>
              <a:t>Ziplock</a:t>
            </a:r>
            <a:r>
              <a:rPr lang="ja-JP" altLang="en-US" dirty="0" smtClean="0"/>
              <a:t> </a:t>
            </a:r>
            <a:r>
              <a:rPr lang="en-US" altLang="ja-JP" dirty="0" smtClean="0"/>
              <a:t>Bag</a:t>
            </a:r>
            <a:r>
              <a:rPr lang="ja-JP" altLang="en-US" baseline="0" dirty="0" smtClean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</a:t>
            </a:r>
            <a:r>
              <a:rPr lang="en-US" altLang="ja-JP" dirty="0" smtClean="0"/>
              <a:t>ESD Wrap Bag</a:t>
            </a:r>
            <a:r>
              <a:rPr lang="ja-JP" altLang="en-US" dirty="0" smtClean="0"/>
              <a:t>に以下のラベルを貼りつける必要がある。また、使用する</a:t>
            </a:r>
            <a:r>
              <a:rPr lang="en-US" altLang="ja-JP" dirty="0" smtClean="0"/>
              <a:t>Bag</a:t>
            </a:r>
            <a:r>
              <a:rPr lang="ja-JP" altLang="en-US" dirty="0" smtClean="0"/>
              <a:t>は原則</a:t>
            </a:r>
            <a:r>
              <a:rPr lang="en-US" altLang="ja-JP" dirty="0" smtClean="0"/>
              <a:t>LSE</a:t>
            </a:r>
            <a:r>
              <a:rPr lang="ja-JP" altLang="en-US" dirty="0" smtClean="0"/>
              <a:t>品とする。</a:t>
            </a:r>
            <a:endParaRPr lang="en-US" altLang="ja-JP" dirty="0" smtClean="0"/>
          </a:p>
          <a:p>
            <a:r>
              <a:rPr lang="ja-JP" altLang="en-US" dirty="0" smtClean="0"/>
              <a:t>①</a:t>
            </a:r>
            <a:r>
              <a:rPr lang="en-US" altLang="ja-JP" dirty="0" smtClean="0"/>
              <a:t>Ziplock Bag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Barcode</a:t>
            </a:r>
            <a:r>
              <a:rPr lang="ja-JP" altLang="en-US" dirty="0" smtClean="0"/>
              <a:t>入りラベル </a:t>
            </a:r>
            <a:r>
              <a:rPr lang="en-US" altLang="ja-JP" dirty="0" smtClean="0"/>
              <a:t>※</a:t>
            </a:r>
            <a:r>
              <a:rPr lang="ja-JP" altLang="en-US" dirty="0" smtClean="0"/>
              <a:t>物品保管用に使用し、物を出し入れする場合（</a:t>
            </a:r>
            <a:r>
              <a:rPr lang="en-US" altLang="ja-JP" dirty="0" smtClean="0"/>
              <a:t>Ziplock</a:t>
            </a:r>
            <a:r>
              <a:rPr lang="ja-JP" altLang="en-US" dirty="0" smtClean="0"/>
              <a:t>を</a:t>
            </a:r>
            <a:r>
              <a:rPr lang="en-US" altLang="ja-JP" dirty="0" smtClean="0"/>
              <a:t>Tracking</a:t>
            </a:r>
            <a:r>
              <a:rPr lang="ja-JP" altLang="en-US" dirty="0" smtClean="0"/>
              <a:t>する必要がある場合）に必要</a:t>
            </a:r>
            <a:endParaRPr lang="en-US" altLang="ja-JP" dirty="0" smtClean="0"/>
          </a:p>
          <a:p>
            <a:r>
              <a:rPr lang="ja-JP" altLang="en-US" dirty="0" smtClean="0"/>
              <a:t>②物品識別用ラベル</a:t>
            </a:r>
            <a:r>
              <a:rPr lang="en-US" altLang="ja-JP" dirty="0" smtClean="0"/>
              <a:t>(OpNom, P/N, S/N</a:t>
            </a:r>
            <a:r>
              <a:rPr lang="ja-JP" altLang="en-US" dirty="0" smtClean="0"/>
              <a:t>、</a:t>
            </a:r>
            <a:r>
              <a:rPr lang="en-US" altLang="ja-JP" dirty="0" smtClean="0"/>
              <a:t>Barcode</a:t>
            </a:r>
            <a:r>
              <a:rPr lang="ja-JP" altLang="en-US" dirty="0" smtClean="0"/>
              <a:t>なし</a:t>
            </a:r>
            <a:r>
              <a:rPr lang="en-US" altLang="ja-JP" dirty="0" smtClean="0"/>
              <a:t>) )  ---&gt; SDG32107015-*** (Hardware Identification Label)</a:t>
            </a:r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997"/>
            <a:fld id="{B94DF098-D3F9-4E66-873E-F5472D5A37A6}" type="slidenum">
              <a:rPr lang="en-US" altLang="ja-JP" smtClean="0">
                <a:ea typeface="ＭＳ Ｐゴシック" charset="-128"/>
              </a:rPr>
              <a:pPr defTabSz="913997"/>
              <a:t>4</a:t>
            </a:fld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/>
              <a:t>物品本体にラベルが貼れない場合、外側の</a:t>
            </a:r>
            <a:r>
              <a:rPr lang="en-US" altLang="ja-JP" dirty="0" smtClean="0"/>
              <a:t>Ziplock</a:t>
            </a:r>
            <a:r>
              <a:rPr lang="ja-JP" altLang="en-US" dirty="0" smtClean="0"/>
              <a:t> </a:t>
            </a:r>
            <a:r>
              <a:rPr lang="en-US" altLang="ja-JP" dirty="0" smtClean="0"/>
              <a:t>Bag</a:t>
            </a:r>
            <a:r>
              <a:rPr lang="ja-JP" altLang="en-US" baseline="0" dirty="0" smtClean="0"/>
              <a:t> </a:t>
            </a:r>
            <a:r>
              <a:rPr lang="en-US" altLang="ja-JP" dirty="0" smtClean="0"/>
              <a:t>or</a:t>
            </a:r>
            <a:r>
              <a:rPr lang="ja-JP" altLang="en-US" dirty="0" smtClean="0"/>
              <a:t> </a:t>
            </a:r>
            <a:r>
              <a:rPr lang="en-US" altLang="ja-JP" dirty="0" smtClean="0"/>
              <a:t>ESD Wrap Bag</a:t>
            </a:r>
            <a:r>
              <a:rPr lang="ja-JP" altLang="en-US" dirty="0" smtClean="0"/>
              <a:t>に以下のラベルを貼りつける必要がある。また、使用する</a:t>
            </a:r>
            <a:r>
              <a:rPr lang="en-US" altLang="ja-JP" dirty="0" smtClean="0"/>
              <a:t>Bag</a:t>
            </a:r>
            <a:r>
              <a:rPr lang="ja-JP" altLang="en-US" dirty="0" smtClean="0"/>
              <a:t>は原則</a:t>
            </a:r>
            <a:r>
              <a:rPr lang="en-US" altLang="ja-JP" dirty="0" smtClean="0"/>
              <a:t>LSE</a:t>
            </a:r>
            <a:r>
              <a:rPr lang="ja-JP" altLang="en-US" dirty="0" smtClean="0"/>
              <a:t>品とする。</a:t>
            </a:r>
            <a:endParaRPr lang="en-US" altLang="ja-JP" dirty="0" smtClean="0"/>
          </a:p>
          <a:p>
            <a:r>
              <a:rPr lang="ja-JP" altLang="en-US" dirty="0" smtClean="0"/>
              <a:t>①</a:t>
            </a:r>
            <a:r>
              <a:rPr lang="en-US" altLang="ja-JP" dirty="0" smtClean="0"/>
              <a:t>Ziplock Bag</a:t>
            </a:r>
            <a:r>
              <a:rPr lang="ja-JP" altLang="en-US" dirty="0" smtClean="0"/>
              <a:t>用の</a:t>
            </a:r>
            <a:r>
              <a:rPr lang="en-US" altLang="ja-JP" dirty="0" smtClean="0"/>
              <a:t>Barcode</a:t>
            </a:r>
            <a:r>
              <a:rPr lang="ja-JP" altLang="en-US" dirty="0" smtClean="0"/>
              <a:t>入りラベル </a:t>
            </a:r>
            <a:r>
              <a:rPr lang="en-US" altLang="ja-JP" dirty="0" smtClean="0"/>
              <a:t>※</a:t>
            </a:r>
            <a:r>
              <a:rPr lang="ja-JP" altLang="en-US" dirty="0" smtClean="0"/>
              <a:t>物品保管用に使用し、物を出し入れする場合（</a:t>
            </a:r>
            <a:r>
              <a:rPr lang="en-US" altLang="ja-JP" dirty="0" smtClean="0"/>
              <a:t>Ziplock</a:t>
            </a:r>
            <a:r>
              <a:rPr lang="ja-JP" altLang="en-US" dirty="0" smtClean="0"/>
              <a:t>を</a:t>
            </a:r>
            <a:r>
              <a:rPr lang="en-US" altLang="ja-JP" dirty="0" smtClean="0"/>
              <a:t>Tracking</a:t>
            </a:r>
            <a:r>
              <a:rPr lang="ja-JP" altLang="en-US" dirty="0" smtClean="0"/>
              <a:t>する必要がある場合）に必要</a:t>
            </a:r>
            <a:endParaRPr lang="en-US" altLang="ja-JP" dirty="0" smtClean="0"/>
          </a:p>
          <a:p>
            <a:r>
              <a:rPr lang="ja-JP" altLang="en-US" dirty="0" smtClean="0"/>
              <a:t>②物品識別用ラベル</a:t>
            </a:r>
            <a:r>
              <a:rPr lang="en-US" altLang="ja-JP" dirty="0" smtClean="0"/>
              <a:t>(OpNom, P/N, S/N</a:t>
            </a:r>
            <a:r>
              <a:rPr lang="ja-JP" altLang="en-US" dirty="0" smtClean="0"/>
              <a:t>、</a:t>
            </a:r>
            <a:r>
              <a:rPr lang="en-US" altLang="ja-JP" dirty="0" smtClean="0"/>
              <a:t>Barcode</a:t>
            </a:r>
            <a:r>
              <a:rPr lang="ja-JP" altLang="en-US" dirty="0" smtClean="0"/>
              <a:t>なし</a:t>
            </a:r>
            <a:r>
              <a:rPr lang="en-US" altLang="ja-JP" dirty="0" smtClean="0"/>
              <a:t>) )  ---&gt; SDG32107015-*** (Hardware Identification Label)</a:t>
            </a:r>
            <a:endParaRPr lang="ja-JP" altLang="en-US" dirty="0" smtClean="0"/>
          </a:p>
          <a:p>
            <a:endParaRPr lang="ja-JP" altLang="en-US" dirty="0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3997"/>
            <a:fld id="{B94DF098-D3F9-4E66-873E-F5472D5A37A6}" type="slidenum">
              <a:rPr lang="en-US" altLang="ja-JP" smtClean="0">
                <a:ea typeface="ＭＳ Ｐゴシック" charset="-128"/>
              </a:rPr>
              <a:pPr defTabSz="913997"/>
              <a:t>5</a:t>
            </a:fld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23850" y="993775"/>
            <a:ext cx="85693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pic>
        <p:nvPicPr>
          <p:cNvPr id="5" name="Picture 10" descr="logo_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73050"/>
            <a:ext cx="1409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7162800" y="941388"/>
            <a:ext cx="1847850" cy="3683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36000" rIns="36000" anchor="ctr" anchorCtr="1">
            <a:spAutoFit/>
          </a:bodyPr>
          <a:lstStyle/>
          <a:p>
            <a:pPr algn="r">
              <a:defRPr/>
            </a:pPr>
            <a:r>
              <a:rPr lang="en-US" altLang="ja-JP" dirty="0" smtClean="0">
                <a:ea typeface="ＭＳ Ｐゴシック" pitchFamily="50" charset="-128"/>
              </a:rPr>
              <a:t>JMU-143098</a:t>
            </a:r>
            <a:endParaRPr lang="en-US" altLang="ja-JP" dirty="0">
              <a:ea typeface="ＭＳ Ｐゴシック" pitchFamily="50" charset="-128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7277100" y="377825"/>
          <a:ext cx="1670050" cy="515938"/>
        </p:xfrm>
        <a:graphic>
          <a:graphicData uri="http://schemas.openxmlformats.org/presentationml/2006/ole">
            <p:oleObj spid="_x0000_s27650" name="ビットマップ イメージ" r:id="rId4" imgW="8078328" imgH="2457143" progId="">
              <p:embed/>
            </p:oleObj>
          </a:graphicData>
        </a:graphic>
      </p:graphicFrame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582988" y="4829175"/>
            <a:ext cx="2362200" cy="757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altLang="ja-JP" sz="1200" dirty="0">
                <a:ea typeface="ＭＳ Ｐゴシック" pitchFamily="50" charset="-128"/>
              </a:rPr>
              <a:t>Signature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1255713" y="4829175"/>
            <a:ext cx="2362200" cy="757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ja-JP" sz="3200" dirty="0">
                <a:ea typeface="ＭＳ Ｐゴシック" pitchFamily="50" charset="-128"/>
              </a:rPr>
              <a:t>APPROVAL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645150" y="4829175"/>
            <a:ext cx="2035175" cy="757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altLang="ja-JP" sz="1200" dirty="0">
                <a:ea typeface="ＭＳ Ｐゴシック" pitchFamily="50" charset="-128"/>
              </a:rPr>
              <a:t>Date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589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302000"/>
            <a:ext cx="6400800" cy="1244600"/>
          </a:xfrm>
        </p:spPr>
        <p:txBody>
          <a:bodyPr/>
          <a:lstStyle>
            <a:lvl1pPr marL="0" indent="0" algn="ctr">
              <a:buNone/>
              <a:defRPr sz="3600" b="1" u="sng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C5D63B51-12AC-4F0E-B34D-3396D219344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8326" y="274638"/>
            <a:ext cx="5847348" cy="723983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4DE4-5CF1-4DFA-A21D-97ADB919D2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2844-DE2D-4B19-A9BE-A4A0701C441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8EE2-96CB-45FC-A9D4-A357684A665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8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55700"/>
            <a:ext cx="8229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54838" y="6503988"/>
            <a:ext cx="2133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CD1FF8A-5FB0-4697-8C5A-47CD89B4AA9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323850" y="993775"/>
            <a:ext cx="8569325" cy="0"/>
          </a:xfrm>
          <a:prstGeom prst="line">
            <a:avLst/>
          </a:prstGeom>
          <a:noFill/>
          <a:ln w="76200" cmpd="thinThick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pic>
        <p:nvPicPr>
          <p:cNvPr id="1033" name="Picture 10" descr="logo_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113" y="273050"/>
            <a:ext cx="1409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2"/>
          <p:cNvSpPr>
            <a:spLocks noChangeArrowheads="1"/>
          </p:cNvSpPr>
          <p:nvPr userDrawn="1"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7162800" y="941388"/>
            <a:ext cx="1847850" cy="3683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36000" rIns="36000" anchor="ctr" anchorCtr="1">
            <a:spAutoFit/>
          </a:bodyPr>
          <a:lstStyle/>
          <a:p>
            <a:pPr algn="r">
              <a:defRPr/>
            </a:pPr>
            <a:r>
              <a:rPr lang="en-US" altLang="ja-JP" dirty="0" smtClean="0">
                <a:ea typeface="ＭＳ Ｐゴシック" pitchFamily="50" charset="-128"/>
              </a:rPr>
              <a:t>JMU-143098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1036" name="タイトル プレースホルダ 31"/>
          <p:cNvSpPr>
            <a:spLocks noGrp="1"/>
          </p:cNvSpPr>
          <p:nvPr>
            <p:ph type="title"/>
          </p:nvPr>
        </p:nvSpPr>
        <p:spPr bwMode="auto">
          <a:xfrm>
            <a:off x="1720850" y="274638"/>
            <a:ext cx="57023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7277100" y="377825"/>
          <a:ext cx="1670050" cy="515938"/>
        </p:xfrm>
        <a:graphic>
          <a:graphicData uri="http://schemas.openxmlformats.org/presentationml/2006/ole">
            <p:oleObj spid="_x0000_s1026" name="ビットマップ イメージ" r:id="rId8" imgW="8078328" imgH="2457143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7" r:id="rId2"/>
    <p:sldLayoutId id="2147483718" r:id="rId3"/>
    <p:sldLayoutId id="21474837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Contents Drawings / Positioning Drawings </a:t>
            </a:r>
            <a:br>
              <a:rPr lang="en-US" altLang="ja-JP" dirty="0" smtClean="0"/>
            </a:b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Label Request</a:t>
            </a:r>
            <a:endParaRPr lang="ja-JP" altLang="en-US" dirty="0" smtClean="0"/>
          </a:p>
        </p:txBody>
      </p:sp>
      <p:sp>
        <p:nvSpPr>
          <p:cNvPr id="3076" name="サブタイトル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Tanpopo2 QCC Sample</a:t>
            </a:r>
            <a:endParaRPr lang="ja-JP" altLang="en-US" dirty="0" smtClean="0"/>
          </a:p>
        </p:txBody>
      </p:sp>
      <p:sp>
        <p:nvSpPr>
          <p:cNvPr id="5124" name="スライド番号プレースホルダ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C291AF-D24C-44D1-9CB9-7A8A7C2DC025}" type="slidenum">
              <a:rPr lang="en-US" altLang="ja-JP" smtClean="0">
                <a:ea typeface="ＭＳ Ｐゴシック" charset="-128"/>
              </a:rPr>
              <a:pPr/>
              <a:t>1</a:t>
            </a:fld>
            <a:endParaRPr lang="en-US" altLang="ja-JP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Positioning Drawings(1/4)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72844-DE2D-4B19-A9BE-A4A0701C441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4963" y="1223963"/>
            <a:ext cx="209764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 err="1" smtClean="0"/>
              <a:t>OpNom</a:t>
            </a:r>
            <a:r>
              <a:rPr lang="en-US" altLang="ja-JP" sz="1100" dirty="0" smtClean="0"/>
              <a:t>:</a:t>
            </a:r>
            <a:r>
              <a:rPr lang="en-US" altLang="ja-JP" sz="1100" dirty="0" smtClean="0"/>
              <a:t> </a:t>
            </a:r>
            <a:r>
              <a:rPr lang="en-US" altLang="ja-JP" sz="1100" dirty="0" smtClean="0"/>
              <a:t>QCC </a:t>
            </a:r>
            <a:r>
              <a:rPr lang="en-US" altLang="ja-JP" sz="1100" dirty="0" smtClean="0"/>
              <a:t>Exposure Panel</a:t>
            </a:r>
          </a:p>
          <a:p>
            <a:r>
              <a:rPr lang="en-US" altLang="ja-JP" sz="1100" dirty="0"/>
              <a:t>P/N:</a:t>
            </a:r>
            <a:r>
              <a:rPr lang="en-US" altLang="ja-JP" sz="1100" dirty="0" smtClean="0"/>
              <a:t> TNP2QCC</a:t>
            </a:r>
            <a:endParaRPr lang="en-US" altLang="en-US" sz="1100" dirty="0" smtClean="0"/>
          </a:p>
          <a:p>
            <a:r>
              <a:rPr lang="en-US" altLang="ja-JP" sz="1100" dirty="0"/>
              <a:t>S/N:</a:t>
            </a:r>
            <a:r>
              <a:rPr lang="en-US" altLang="ja-JP" sz="1100" dirty="0" smtClean="0"/>
              <a:t> G (TBD) </a:t>
            </a:r>
            <a:endParaRPr lang="en-US" altLang="ja-JP" sz="1100" dirty="0" smtClean="0"/>
          </a:p>
          <a:p>
            <a:r>
              <a:rPr lang="en-US" altLang="ja-JP" sz="1100" dirty="0"/>
              <a:t>IMS Code: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TBD</a:t>
            </a:r>
          </a:p>
          <a:p>
            <a:r>
              <a:rPr lang="en-US" altLang="ja-JP" sz="1100" dirty="0" smtClean="0"/>
              <a:t>Qty:  1</a:t>
            </a:r>
            <a:endParaRPr lang="en-US" altLang="ja-JP" sz="11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71443" y="6132101"/>
            <a:ext cx="5839885" cy="60016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NOTE</a:t>
            </a:r>
            <a:endParaRPr lang="en-US" altLang="ja-JP" sz="1100" dirty="0"/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Interstellar Samples are installed to Handhold Exp Platform by crew on orbit (as IV task).</a:t>
            </a:r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Alphabet Label, U and V, are shown the Location Codes of Handhold Exp Platform.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234338" y="2606768"/>
            <a:ext cx="3389144" cy="2649071"/>
            <a:chOff x="-10976" y="2749210"/>
            <a:chExt cx="3905566" cy="3052725"/>
          </a:xfrm>
        </p:grpSpPr>
        <p:pic>
          <p:nvPicPr>
            <p:cNvPr id="7" name="図 6" descr=":::Desktop:スクリーンショット（2014-10-16 0.37.35）.png"/>
            <p:cNvPicPr/>
            <p:nvPr/>
          </p:nvPicPr>
          <p:blipFill>
            <a:blip r:embed="rId2" cstate="print"/>
            <a:srcRect t="3662"/>
            <a:stretch>
              <a:fillRect/>
            </a:stretch>
          </p:blipFill>
          <p:spPr bwMode="auto">
            <a:xfrm>
              <a:off x="-10976" y="2749210"/>
              <a:ext cx="3905566" cy="30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フリーフォーム 7"/>
            <p:cNvSpPr/>
            <p:nvPr/>
          </p:nvSpPr>
          <p:spPr bwMode="auto">
            <a:xfrm>
              <a:off x="1094435" y="4565977"/>
              <a:ext cx="223839" cy="373855"/>
            </a:xfrm>
            <a:custGeom>
              <a:avLst/>
              <a:gdLst>
                <a:gd name="connsiteX0" fmla="*/ 4763 w 214313"/>
                <a:gd name="connsiteY0" fmla="*/ 0 h 357187"/>
                <a:gd name="connsiteX1" fmla="*/ 0 w 214313"/>
                <a:gd name="connsiteY1" fmla="*/ 235743 h 357187"/>
                <a:gd name="connsiteX2" fmla="*/ 204788 w 214313"/>
                <a:gd name="connsiteY2" fmla="*/ 357187 h 357187"/>
                <a:gd name="connsiteX3" fmla="*/ 214313 w 214313"/>
                <a:gd name="connsiteY3" fmla="*/ 97631 h 357187"/>
                <a:gd name="connsiteX4" fmla="*/ 4763 w 214313"/>
                <a:gd name="connsiteY4" fmla="*/ 0 h 357187"/>
                <a:gd name="connsiteX0" fmla="*/ 7144 w 214313"/>
                <a:gd name="connsiteY0" fmla="*/ 0 h 373855"/>
                <a:gd name="connsiteX1" fmla="*/ 0 w 214313"/>
                <a:gd name="connsiteY1" fmla="*/ 252411 h 373855"/>
                <a:gd name="connsiteX2" fmla="*/ 204788 w 214313"/>
                <a:gd name="connsiteY2" fmla="*/ 373855 h 373855"/>
                <a:gd name="connsiteX3" fmla="*/ 214313 w 214313"/>
                <a:gd name="connsiteY3" fmla="*/ 114299 h 373855"/>
                <a:gd name="connsiteX4" fmla="*/ 7144 w 214313"/>
                <a:gd name="connsiteY4" fmla="*/ 0 h 373855"/>
                <a:gd name="connsiteX0" fmla="*/ 7144 w 214313"/>
                <a:gd name="connsiteY0" fmla="*/ 0 h 373855"/>
                <a:gd name="connsiteX1" fmla="*/ 0 w 214313"/>
                <a:gd name="connsiteY1" fmla="*/ 238123 h 373855"/>
                <a:gd name="connsiteX2" fmla="*/ 204788 w 214313"/>
                <a:gd name="connsiteY2" fmla="*/ 373855 h 373855"/>
                <a:gd name="connsiteX3" fmla="*/ 214313 w 214313"/>
                <a:gd name="connsiteY3" fmla="*/ 114299 h 373855"/>
                <a:gd name="connsiteX4" fmla="*/ 7144 w 214313"/>
                <a:gd name="connsiteY4" fmla="*/ 0 h 373855"/>
                <a:gd name="connsiteX0" fmla="*/ 7144 w 207685"/>
                <a:gd name="connsiteY0" fmla="*/ 0 h 373855"/>
                <a:gd name="connsiteX1" fmla="*/ 0 w 207685"/>
                <a:gd name="connsiteY1" fmla="*/ 238123 h 373855"/>
                <a:gd name="connsiteX2" fmla="*/ 204788 w 207685"/>
                <a:gd name="connsiteY2" fmla="*/ 373855 h 373855"/>
                <a:gd name="connsiteX3" fmla="*/ 207685 w 207685"/>
                <a:gd name="connsiteY3" fmla="*/ 116680 h 373855"/>
                <a:gd name="connsiteX4" fmla="*/ 7144 w 207685"/>
                <a:gd name="connsiteY4" fmla="*/ 0 h 37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85" h="373855">
                  <a:moveTo>
                    <a:pt x="7144" y="0"/>
                  </a:moveTo>
                  <a:cubicBezTo>
                    <a:pt x="5556" y="78581"/>
                    <a:pt x="1588" y="159542"/>
                    <a:pt x="0" y="238123"/>
                  </a:cubicBezTo>
                  <a:lnTo>
                    <a:pt x="204788" y="373855"/>
                  </a:lnTo>
                  <a:cubicBezTo>
                    <a:pt x="205754" y="288130"/>
                    <a:pt x="206719" y="202405"/>
                    <a:pt x="207685" y="116680"/>
                  </a:cubicBezTo>
                  <a:lnTo>
                    <a:pt x="714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tint val="66000"/>
                    <a:satMod val="160000"/>
                  </a:schemeClr>
                </a:gs>
                <a:gs pos="50000">
                  <a:schemeClr val="bg2">
                    <a:tint val="44500"/>
                    <a:satMod val="160000"/>
                  </a:schemeClr>
                </a:gs>
                <a:gs pos="100000">
                  <a:schemeClr val="bg2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9525" algn="ctr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lIns="0" tIns="0" rIns="0" bIns="0" rtlCol="0" anchor="ctr" anchorCtr="1">
              <a:scene3d>
                <a:camera prst="isometricLeftDown"/>
                <a:lightRig rig="threePt" dir="t"/>
              </a:scene3d>
            </a:bodyPr>
            <a:lstStyle/>
            <a:p>
              <a:pPr algn="ctr"/>
              <a:r>
                <a:rPr lang="en-US" altLang="ja-JP" sz="1600" b="1" dirty="0" smtClean="0">
                  <a:ln w="12700">
                    <a:noFill/>
                    <a:prstDash val="solid"/>
                  </a:ln>
                </a:rPr>
                <a:t>G</a:t>
              </a:r>
              <a:endParaRPr lang="ja-JP" altLang="en-US" sz="1600" b="1" dirty="0" smtClean="0">
                <a:ln w="12700">
                  <a:noFill/>
                  <a:prstDash val="solid"/>
                </a:ln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6387736" y="5268949"/>
            <a:ext cx="1082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/>
              <a:t>Overall view</a:t>
            </a:r>
            <a:endParaRPr lang="ja-JP" altLang="en-US" sz="1200" b="1" u="sng" dirty="0"/>
          </a:p>
        </p:txBody>
      </p:sp>
      <p:sp>
        <p:nvSpPr>
          <p:cNvPr id="10" name="線吹き出し 2 9"/>
          <p:cNvSpPr/>
          <p:nvPr/>
        </p:nvSpPr>
        <p:spPr>
          <a:xfrm>
            <a:off x="5924333" y="5517885"/>
            <a:ext cx="2484000" cy="648512"/>
          </a:xfrm>
          <a:prstGeom prst="callout2">
            <a:avLst>
              <a:gd name="adj1" fmla="val 50010"/>
              <a:gd name="adj2" fmla="val 100143"/>
              <a:gd name="adj3" fmla="val 50010"/>
              <a:gd name="adj4" fmla="val 67"/>
              <a:gd name="adj5" fmla="val -164805"/>
              <a:gd name="adj6" fmla="val 13029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36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  <a:cs typeface="Arial" charset="0"/>
              </a:rPr>
              <a:t>PD#4 </a:t>
            </a:r>
            <a:r>
              <a:rPr lang="en-US" altLang="ja-JP" sz="12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altLang="ja-JP" sz="1200" dirty="0" smtClean="0">
                <a:solidFill>
                  <a:schemeClr val="tx1"/>
                </a:solidFill>
              </a:rPr>
              <a:t>EVA I/F Identification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</a:t>
            </a:r>
            <a:r>
              <a:rPr lang="en-US" altLang="ja-JP" sz="1200" dirty="0" smtClean="0">
                <a:solidFill>
                  <a:schemeClr val="tx1"/>
                </a:solidFill>
                <a:cs typeface="Arial" charset="0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(G)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6312223" y="6130546"/>
          <a:ext cx="1220157" cy="60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3"/>
                <a:gridCol w="517344"/>
              </a:tblGrid>
              <a:tr h="2349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S/N</a:t>
                      </a:r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G</a:t>
                      </a:r>
                      <a:endParaRPr kumimoji="1" lang="ja-JP" altLang="en-US" sz="900" dirty="0"/>
                    </a:p>
                  </a:txBody>
                  <a:tcPr anchor="ctr"/>
                </a:tc>
              </a:tr>
              <a:tr h="2349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Character in PD#3</a:t>
                      </a:r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G</a:t>
                      </a:r>
                      <a:endParaRPr kumimoji="1" lang="ja-JP" alt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1694274" y="5254718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/>
              <a:t>Back Side</a:t>
            </a:r>
            <a:endParaRPr lang="ja-JP" altLang="en-US" sz="1200" b="1" u="sng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56645" y="5542641"/>
            <a:ext cx="3052483" cy="5078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Toxic Hazard Level (THL) is being valuated by JSC Toxicologist. JAXA requires THL0 label as </a:t>
            </a:r>
            <a:r>
              <a:rPr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well as </a:t>
            </a:r>
            <a:r>
              <a:rPr kumimoji="1"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THL1   label to correspond with either evaluation.  </a:t>
            </a:r>
            <a:endParaRPr kumimoji="1" lang="ja-JP" altLang="en-US" sz="900" i="1" dirty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" name="図 29" descr="IMG_0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540000"/>
            <a:ext cx="2794000" cy="2095500"/>
          </a:xfrm>
          <a:prstGeom prst="rect">
            <a:avLst/>
          </a:prstGeom>
        </p:spPr>
      </p:pic>
      <p:pic>
        <p:nvPicPr>
          <p:cNvPr id="32" name="Picture 2" descr="C:\Users\A0522\Pictures\B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203809" y="2825749"/>
            <a:ext cx="652682" cy="114301"/>
          </a:xfrm>
          <a:prstGeom prst="rect">
            <a:avLst/>
          </a:prstGeom>
          <a:noFill/>
          <a:scene3d>
            <a:camera prst="orthographicFront">
              <a:rot lat="20304000" lon="4272000" rev="20862000"/>
            </a:camera>
            <a:lightRig rig="threePt" dir="t"/>
          </a:scene3d>
        </p:spPr>
      </p:pic>
      <p:grpSp>
        <p:nvGrpSpPr>
          <p:cNvPr id="34" name="グループ化 16"/>
          <p:cNvGrpSpPr/>
          <p:nvPr/>
        </p:nvGrpSpPr>
        <p:grpSpPr>
          <a:xfrm rot="10800000">
            <a:off x="1117600" y="2912531"/>
            <a:ext cx="228600" cy="302688"/>
            <a:chOff x="7735998" y="1788478"/>
            <a:chExt cx="377609" cy="394877"/>
          </a:xfrm>
          <a:scene3d>
            <a:camera prst="orthographicFront">
              <a:rot lat="2954472" lon="18179176" rev="20742000"/>
            </a:camera>
            <a:lightRig rig="threePt" dir="t"/>
          </a:scene3d>
        </p:grpSpPr>
        <p:pic>
          <p:nvPicPr>
            <p:cNvPr id="35" name="Picture 2" descr="C:\Users\A0522\Pictures\EVA_ToxLabe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35998" y="1834057"/>
              <a:ext cx="377592" cy="302288"/>
            </a:xfrm>
            <a:prstGeom prst="rect">
              <a:avLst/>
            </a:prstGeom>
            <a:noFill/>
          </p:spPr>
        </p:pic>
        <p:sp>
          <p:nvSpPr>
            <p:cNvPr id="36" name="正方形/長方形 35"/>
            <p:cNvSpPr/>
            <p:nvPr/>
          </p:nvSpPr>
          <p:spPr bwMode="auto">
            <a:xfrm>
              <a:off x="7893561" y="1968316"/>
              <a:ext cx="64098" cy="7073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 type="triangle" w="med" len="med"/>
            </a:ln>
          </p:spPr>
          <p:txBody>
            <a:bodyPr lIns="0" tIns="0" rIns="0" bIns="0" rtlCol="0" anchor="ctr" anchorCtr="1"/>
            <a:lstStyle/>
            <a:p>
              <a:pPr algn="ctr"/>
              <a:endParaRPr kumimoji="1" lang="ja-JP" altLang="en-US" sz="1600" dirty="0">
                <a:cs typeface="Arial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864279" y="1922635"/>
              <a:ext cx="120742" cy="1405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kumimoji="1" lang="en-US" altLang="ja-JP" sz="700" b="1" dirty="0" smtClean="0"/>
                <a:t>0</a:t>
              </a:r>
              <a:endParaRPr kumimoji="1" lang="ja-JP" altLang="en-US" sz="700" b="1" dirty="0"/>
            </a:p>
          </p:txBody>
        </p:sp>
        <p:grpSp>
          <p:nvGrpSpPr>
            <p:cNvPr id="38" name="グループ化 59"/>
            <p:cNvGrpSpPr/>
            <p:nvPr/>
          </p:nvGrpSpPr>
          <p:grpSpPr>
            <a:xfrm>
              <a:off x="7736014" y="1788478"/>
              <a:ext cx="377593" cy="131049"/>
              <a:chOff x="8038435" y="2401965"/>
              <a:chExt cx="406801" cy="141186"/>
            </a:xfrm>
          </p:grpSpPr>
          <p:sp>
            <p:nvSpPr>
              <p:cNvPr id="42" name="正方形/長方形 41"/>
              <p:cNvSpPr/>
              <p:nvPr/>
            </p:nvSpPr>
            <p:spPr bwMode="auto">
              <a:xfrm>
                <a:off x="8117683" y="2458243"/>
                <a:ext cx="258836" cy="25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 type="triangle" w="med" len="med"/>
              </a:ln>
            </p:spPr>
            <p:txBody>
              <a:bodyPr lIns="0" tIns="0" rIns="0" bIns="0" rtlCol="0" anchor="ctr" anchorCtr="1"/>
              <a:lstStyle/>
              <a:p>
                <a:pPr algn="ctr"/>
                <a:endParaRPr kumimoji="1" lang="ja-JP" altLang="en-US" sz="1600" dirty="0">
                  <a:cs typeface="Arial" charset="0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8038435" y="2401965"/>
                <a:ext cx="406801" cy="141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kumimoji="1" lang="en-US" altLang="ja-JP" sz="2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NONHAZARDOUS</a:t>
                </a:r>
                <a:endParaRPr kumimoji="1" lang="ja-JP" altLang="en-US" sz="2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39" name="グループ化 62"/>
            <p:cNvGrpSpPr/>
            <p:nvPr/>
          </p:nvGrpSpPr>
          <p:grpSpPr>
            <a:xfrm flipV="1">
              <a:off x="7736009" y="2052306"/>
              <a:ext cx="377593" cy="131049"/>
              <a:chOff x="8038429" y="2399706"/>
              <a:chExt cx="406801" cy="141186"/>
            </a:xfrm>
          </p:grpSpPr>
          <p:sp>
            <p:nvSpPr>
              <p:cNvPr id="40" name="正方形/長方形 39"/>
              <p:cNvSpPr/>
              <p:nvPr/>
            </p:nvSpPr>
            <p:spPr bwMode="auto">
              <a:xfrm>
                <a:off x="8117683" y="2458243"/>
                <a:ext cx="258836" cy="252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 type="triangle" w="med" len="med"/>
              </a:ln>
            </p:spPr>
            <p:txBody>
              <a:bodyPr lIns="0" tIns="0" rIns="0" bIns="0" rtlCol="0" anchor="ctr" anchorCtr="1"/>
              <a:lstStyle/>
              <a:p>
                <a:pPr algn="ctr"/>
                <a:endParaRPr kumimoji="1" lang="ja-JP" altLang="en-US" sz="1600" dirty="0">
                  <a:cs typeface="Arial" charset="0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8038429" y="2399706"/>
                <a:ext cx="406801" cy="1411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400"/>
                  </a:lnSpc>
                </a:pPr>
                <a:r>
                  <a:rPr kumimoji="1" lang="en-US" altLang="ja-JP" sz="2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NONHAZARDOUS</a:t>
                </a:r>
                <a:endParaRPr kumimoji="1" lang="ja-JP" altLang="en-US" sz="25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44" name="線吹き出し 2 43"/>
          <p:cNvSpPr/>
          <p:nvPr/>
        </p:nvSpPr>
        <p:spPr>
          <a:xfrm>
            <a:off x="3366449" y="3768412"/>
            <a:ext cx="1476000" cy="648512"/>
          </a:xfrm>
          <a:prstGeom prst="callout2">
            <a:avLst>
              <a:gd name="adj1" fmla="val 49241"/>
              <a:gd name="adj2" fmla="val 100407"/>
              <a:gd name="adj3" fmla="val 49241"/>
              <a:gd name="adj4" fmla="val -100"/>
              <a:gd name="adj5" fmla="val -102476"/>
              <a:gd name="adj6" fmla="val -144224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PD#3</a:t>
            </a:r>
            <a:r>
              <a:rPr lang="en-US" altLang="ja-JP" sz="1200" dirty="0" smtClean="0">
                <a:solidFill>
                  <a:schemeClr val="tx1"/>
                </a:solidFill>
              </a:rPr>
              <a:t> (C&amp;W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(THL:0 or 1)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5" name="線吹き出し 2 44"/>
          <p:cNvSpPr/>
          <p:nvPr/>
        </p:nvSpPr>
        <p:spPr>
          <a:xfrm>
            <a:off x="3542875" y="1876557"/>
            <a:ext cx="1927971" cy="649529"/>
          </a:xfrm>
          <a:prstGeom prst="callout2">
            <a:avLst>
              <a:gd name="adj1" fmla="val 48506"/>
              <a:gd name="adj2" fmla="val 99528"/>
              <a:gd name="adj3" fmla="val 48506"/>
              <a:gd name="adj4" fmla="val 172"/>
              <a:gd name="adj5" fmla="val 179534"/>
              <a:gd name="adj6" fmla="val -46374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PD#1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(IMS </a:t>
            </a:r>
            <a:r>
              <a:rPr lang="en-US" altLang="ja-JP" sz="1200" dirty="0" smtClean="0">
                <a:solidFill>
                  <a:schemeClr val="tx1"/>
                </a:solidFill>
              </a:rPr>
              <a:t>B/C </a:t>
            </a:r>
            <a:r>
              <a:rPr lang="en-US" altLang="ja-JP" sz="1200" dirty="0">
                <a:solidFill>
                  <a:schemeClr val="tx1"/>
                </a:solidFill>
              </a:rPr>
              <a:t>Label)</a:t>
            </a:r>
          </a:p>
          <a:p>
            <a:pPr algn="ctr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線吹き出し 2 45"/>
          <p:cNvSpPr/>
          <p:nvPr/>
        </p:nvSpPr>
        <p:spPr>
          <a:xfrm>
            <a:off x="3531549" y="2997200"/>
            <a:ext cx="1440000" cy="356124"/>
          </a:xfrm>
          <a:prstGeom prst="callout2">
            <a:avLst>
              <a:gd name="adj1" fmla="val 136493"/>
              <a:gd name="adj2" fmla="val 94236"/>
              <a:gd name="adj3" fmla="val 136493"/>
              <a:gd name="adj4" fmla="val -6443"/>
              <a:gd name="adj5" fmla="val -22174"/>
              <a:gd name="adj6" fmla="val -136161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PD#2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(</a:t>
            </a:r>
            <a:r>
              <a:rPr lang="en-US" altLang="ja-JP" sz="1200" dirty="0" smtClean="0">
                <a:solidFill>
                  <a:schemeClr val="tx1"/>
                </a:solidFill>
              </a:rPr>
              <a:t>ID </a:t>
            </a:r>
            <a:r>
              <a:rPr lang="en-US" altLang="ja-JP" sz="1200" dirty="0">
                <a:solidFill>
                  <a:schemeClr val="tx1"/>
                </a:solidFill>
              </a:rPr>
              <a:t>Label</a:t>
            </a:r>
            <a:r>
              <a:rPr lang="en-US" altLang="ja-JP" sz="1200" dirty="0" smtClean="0">
                <a:solidFill>
                  <a:schemeClr val="tx1"/>
                </a:solidFill>
              </a:rPr>
              <a:t>)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7" name="角丸四角形 46"/>
          <p:cNvSpPr/>
          <p:nvPr/>
        </p:nvSpPr>
        <p:spPr bwMode="auto">
          <a:xfrm rot="10800000">
            <a:off x="1758950" y="2927350"/>
            <a:ext cx="1282700" cy="120650"/>
          </a:xfrm>
          <a:prstGeom prst="roundRect">
            <a:avLst/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algn="ctr">
            <a:solidFill>
              <a:schemeClr val="bg2"/>
            </a:solidFill>
            <a:miter lim="800000"/>
            <a:headEnd/>
            <a:tailEnd type="triangle" w="med" len="med"/>
          </a:ln>
          <a:scene3d>
            <a:camera prst="orthographicFront">
              <a:rot lat="2220000" lon="2100000" rev="0"/>
            </a:camera>
            <a:lightRig rig="threePt" dir="t"/>
          </a:scene3d>
        </p:spPr>
        <p:txBody>
          <a:bodyPr lIns="0" tIns="0" rIns="0" bIns="0" rtlCol="0" anchor="ctr" anchorCtr="1"/>
          <a:lstStyle/>
          <a:p>
            <a:pPr algn="ctr"/>
            <a:r>
              <a:rPr kumimoji="1" lang="en-US" altLang="ja-JP" sz="400" dirty="0" smtClean="0">
                <a:cs typeface="Arial" charset="0"/>
              </a:rPr>
              <a:t>Tanpopo2 QCC-Type Panel P/N  TNP2QCC  S/N G</a:t>
            </a:r>
            <a:endParaRPr kumimoji="1" lang="ja-JP" altLang="en-US" sz="400" dirty="0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Positioning Drawings(2/4)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72844-DE2D-4B19-A9BE-A4A0701C441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168" name="正方形/長方形 167"/>
          <p:cNvSpPr/>
          <p:nvPr/>
        </p:nvSpPr>
        <p:spPr>
          <a:xfrm>
            <a:off x="5749283" y="5415970"/>
            <a:ext cx="2339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u="sng" dirty="0" smtClean="0"/>
              <a:t>TNP2QCC sample with the lid</a:t>
            </a:r>
            <a:endParaRPr lang="ja-JP" altLang="en-US" sz="1200" b="1" u="sng" dirty="0"/>
          </a:p>
        </p:txBody>
      </p:sp>
      <p:graphicFrame>
        <p:nvGraphicFramePr>
          <p:cNvPr id="288" name="表 287"/>
          <p:cNvGraphicFramePr>
            <a:graphicFrameLocks noGrp="1"/>
          </p:cNvGraphicFramePr>
          <p:nvPr/>
        </p:nvGraphicFramePr>
        <p:xfrm>
          <a:off x="1184991" y="6041295"/>
          <a:ext cx="1220157" cy="600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813"/>
                <a:gridCol w="517344"/>
              </a:tblGrid>
              <a:tr h="2349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S/N</a:t>
                      </a:r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G</a:t>
                      </a:r>
                      <a:endParaRPr kumimoji="1" lang="ja-JP" altLang="en-US" sz="900" dirty="0"/>
                    </a:p>
                  </a:txBody>
                  <a:tcPr anchor="ctr"/>
                </a:tc>
              </a:tr>
              <a:tr h="2349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Character in PD#5</a:t>
                      </a:r>
                      <a:endParaRPr kumimoji="1" lang="ja-JP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smtClean="0"/>
                        <a:t>G</a:t>
                      </a:r>
                      <a:endParaRPr kumimoji="1" lang="ja-JP" altLang="en-US" sz="9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99" name="図 298" descr="__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1569" y="2800345"/>
            <a:ext cx="3386667" cy="2577041"/>
          </a:xfrm>
          <a:prstGeom prst="rect">
            <a:avLst/>
          </a:prstGeom>
        </p:spPr>
      </p:pic>
      <p:sp>
        <p:nvSpPr>
          <p:cNvPr id="301" name="角丸四角形 300"/>
          <p:cNvSpPr>
            <a:spLocks noChangeAspect="1"/>
          </p:cNvSpPr>
          <p:nvPr/>
        </p:nvSpPr>
        <p:spPr bwMode="auto">
          <a:xfrm>
            <a:off x="6941256" y="4567766"/>
            <a:ext cx="329539" cy="27647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isometricTopUp">
              <a:rot lat="19914551" lon="19809589" rev="341919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"/>
                <a:cs typeface=""/>
              </a:rPr>
              <a:t>G</a:t>
            </a:r>
            <a:endParaRPr lang="ja-JP" altLang="en-US" sz="2000" dirty="0">
              <a:solidFill>
                <a:schemeClr val="tx1"/>
              </a:solidFill>
              <a:latin typeface=""/>
              <a:cs typeface=""/>
            </a:endParaRPr>
          </a:p>
        </p:txBody>
      </p:sp>
      <p:sp>
        <p:nvSpPr>
          <p:cNvPr id="311" name="線吹き出し 1 (枠付き) 310"/>
          <p:cNvSpPr/>
          <p:nvPr/>
        </p:nvSpPr>
        <p:spPr>
          <a:xfrm flipH="1">
            <a:off x="7152606" y="1892300"/>
            <a:ext cx="1470694" cy="430887"/>
          </a:xfrm>
          <a:prstGeom prst="borderCallout1">
            <a:avLst>
              <a:gd name="adj1" fmla="val 101359"/>
              <a:gd name="adj2" fmla="val 50208"/>
              <a:gd name="adj3" fmla="val 516830"/>
              <a:gd name="adj4" fmla="val 101453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altLang="ja-JP" sz="1100" dirty="0" smtClean="0"/>
              <a:t>Tanpopo2 QCC Exposure Panel Lid</a:t>
            </a:r>
            <a:endParaRPr lang="ja-JP" altLang="en-US" sz="1100" dirty="0"/>
          </a:p>
        </p:txBody>
      </p:sp>
      <p:sp>
        <p:nvSpPr>
          <p:cNvPr id="312" name="線吹き出し 1 (枠付き) 311"/>
          <p:cNvSpPr/>
          <p:nvPr/>
        </p:nvSpPr>
        <p:spPr>
          <a:xfrm flipH="1">
            <a:off x="7542742" y="5064124"/>
            <a:ext cx="1291166" cy="430887"/>
          </a:xfrm>
          <a:prstGeom prst="borderCallout1">
            <a:avLst>
              <a:gd name="adj1" fmla="val -44"/>
              <a:gd name="adj2" fmla="val 49638"/>
              <a:gd name="adj3" fmla="val -146836"/>
              <a:gd name="adj4" fmla="val 80422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altLang="ja-JP" sz="1100" dirty="0" smtClean="0"/>
              <a:t>Tanpopo2 QCC Exposure panel</a:t>
            </a:r>
            <a:endParaRPr lang="ja-JP" altLang="en-US" sz="1100" dirty="0"/>
          </a:p>
        </p:txBody>
      </p:sp>
      <p:pic>
        <p:nvPicPr>
          <p:cNvPr id="313" name="図 312" descr="__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1684" y="2783416"/>
            <a:ext cx="3471333" cy="2603500"/>
          </a:xfrm>
          <a:prstGeom prst="rect">
            <a:avLst/>
          </a:prstGeom>
        </p:spPr>
      </p:pic>
      <p:sp>
        <p:nvSpPr>
          <p:cNvPr id="314" name="角丸四角形 313"/>
          <p:cNvSpPr>
            <a:spLocks noChangeAspect="1"/>
          </p:cNvSpPr>
          <p:nvPr/>
        </p:nvSpPr>
        <p:spPr bwMode="auto">
          <a:xfrm>
            <a:off x="2875325" y="4805152"/>
            <a:ext cx="235324" cy="235324"/>
          </a:xfrm>
          <a:prstGeom prst="roundRect">
            <a:avLst>
              <a:gd name="adj" fmla="val 1127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G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315" name="グループ化 99"/>
          <p:cNvGrpSpPr>
            <a:grpSpLocks noChangeAspect="1"/>
          </p:cNvGrpSpPr>
          <p:nvPr/>
        </p:nvGrpSpPr>
        <p:grpSpPr>
          <a:xfrm>
            <a:off x="3168851" y="4378408"/>
            <a:ext cx="640800" cy="362302"/>
            <a:chOff x="3052763" y="2305050"/>
            <a:chExt cx="1828800" cy="914818"/>
          </a:xfrm>
          <a:scene3d>
            <a:camera prst="perspectiveRelaxedModerately" fov="7200000">
              <a:rot lat="21238731" lon="20177237" rev="1920000"/>
            </a:camera>
            <a:lightRig rig="threePt" dir="t"/>
          </a:scene3d>
        </p:grpSpPr>
        <p:pic>
          <p:nvPicPr>
            <p:cNvPr id="316" name="Picture 2" descr="C:\Users\A0522\Pictures\SDG32108325Fig1.png"/>
            <p:cNvPicPr>
              <a:picLocks noChangeAspect="1" noChangeArrowheads="1"/>
            </p:cNvPicPr>
            <p:nvPr/>
          </p:nvPicPr>
          <p:blipFill>
            <a:blip r:embed="rId4" cstate="print"/>
            <a:srcRect b="56351"/>
            <a:stretch>
              <a:fillRect/>
            </a:stretch>
          </p:blipFill>
          <p:spPr bwMode="auto">
            <a:xfrm>
              <a:off x="3052763" y="2305050"/>
              <a:ext cx="1828800" cy="590550"/>
            </a:xfrm>
            <a:prstGeom prst="rect">
              <a:avLst/>
            </a:prstGeom>
            <a:noFill/>
          </p:spPr>
        </p:pic>
        <p:pic>
          <p:nvPicPr>
            <p:cNvPr id="317" name="Picture 2" descr="C:\Users\A0522\Pictures\SDG32108325Fig1.png"/>
            <p:cNvPicPr>
              <a:picLocks noChangeAspect="1" noChangeArrowheads="1"/>
            </p:cNvPicPr>
            <p:nvPr/>
          </p:nvPicPr>
          <p:blipFill>
            <a:blip r:embed="rId4" cstate="print"/>
            <a:srcRect t="68054"/>
            <a:stretch>
              <a:fillRect/>
            </a:stretch>
          </p:blipFill>
          <p:spPr bwMode="auto">
            <a:xfrm>
              <a:off x="3052763" y="2787650"/>
              <a:ext cx="1828800" cy="432218"/>
            </a:xfrm>
            <a:prstGeom prst="rect">
              <a:avLst/>
            </a:prstGeom>
            <a:noFill/>
          </p:spPr>
        </p:pic>
      </p:grpSp>
      <p:sp>
        <p:nvSpPr>
          <p:cNvPr id="319" name="線吹き出し 2 318"/>
          <p:cNvSpPr/>
          <p:nvPr/>
        </p:nvSpPr>
        <p:spPr>
          <a:xfrm flipH="1">
            <a:off x="467769" y="5416520"/>
            <a:ext cx="2678393" cy="648512"/>
          </a:xfrm>
          <a:prstGeom prst="callout2">
            <a:avLst>
              <a:gd name="adj1" fmla="val 47772"/>
              <a:gd name="adj2" fmla="val 101003"/>
              <a:gd name="adj3" fmla="val 47772"/>
              <a:gd name="adj4" fmla="val -885"/>
              <a:gd name="adj5" fmla="val -66648"/>
              <a:gd name="adj6" fmla="val 5417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  <a:cs typeface="Arial" charset="0"/>
              </a:rPr>
              <a:t>PD#6</a:t>
            </a:r>
            <a:r>
              <a:rPr lang="ja-JP" altLang="en-US" sz="12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  <a:cs typeface="Arial" charset="0"/>
              </a:rPr>
              <a:t>(Generic Alpha-Numeric Label)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(G)</a:t>
            </a:r>
            <a:endParaRPr lang="ja-JP" alt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321" name="直線コネクタ 320"/>
          <p:cNvCxnSpPr/>
          <p:nvPr/>
        </p:nvCxnSpPr>
        <p:spPr>
          <a:xfrm flipV="1">
            <a:off x="1763447" y="3052763"/>
            <a:ext cx="1486959" cy="356131"/>
          </a:xfrm>
          <a:prstGeom prst="line">
            <a:avLst/>
          </a:prstGeom>
          <a:ln w="3175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コネクタ 321"/>
          <p:cNvCxnSpPr/>
          <p:nvPr/>
        </p:nvCxnSpPr>
        <p:spPr>
          <a:xfrm rot="16200000" flipH="1">
            <a:off x="3209618" y="3022030"/>
            <a:ext cx="180000" cy="158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 rot="16200000" flipH="1">
            <a:off x="1696914" y="3421192"/>
            <a:ext cx="273040" cy="1828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テキスト ボックス 331"/>
          <p:cNvSpPr txBox="1"/>
          <p:nvPr/>
        </p:nvSpPr>
        <p:spPr>
          <a:xfrm rot="14583587">
            <a:off x="1896182" y="432630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8</a:t>
            </a:r>
            <a:r>
              <a:rPr kumimoji="1" lang="en-US" altLang="ja-JP" sz="1000" dirty="0" smtClean="0"/>
              <a:t>0</a:t>
            </a:r>
            <a:endParaRPr kumimoji="1" lang="ja-JP" altLang="en-US" sz="1000" dirty="0"/>
          </a:p>
        </p:txBody>
      </p:sp>
      <p:sp>
        <p:nvSpPr>
          <p:cNvPr id="333" name="テキスト ボックス 332"/>
          <p:cNvSpPr txBox="1"/>
          <p:nvPr/>
        </p:nvSpPr>
        <p:spPr>
          <a:xfrm rot="20778024">
            <a:off x="2292604" y="3028002"/>
            <a:ext cx="396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"/>
                <a:cs typeface=""/>
              </a:rPr>
              <a:t>102</a:t>
            </a:r>
            <a:endParaRPr kumimoji="1" lang="ja-JP" altLang="en-US" sz="1000" dirty="0">
              <a:latin typeface=""/>
              <a:cs typeface=""/>
            </a:endParaRPr>
          </a:p>
        </p:txBody>
      </p:sp>
      <p:cxnSp>
        <p:nvCxnSpPr>
          <p:cNvPr id="335" name="直線コネクタ 334"/>
          <p:cNvCxnSpPr/>
          <p:nvPr/>
        </p:nvCxnSpPr>
        <p:spPr>
          <a:xfrm rot="10800000" flipV="1">
            <a:off x="1604433" y="3673572"/>
            <a:ext cx="303206" cy="1009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/>
          <p:cNvCxnSpPr/>
          <p:nvPr/>
        </p:nvCxnSpPr>
        <p:spPr>
          <a:xfrm rot="10800000" flipV="1">
            <a:off x="2504017" y="5123520"/>
            <a:ext cx="266693" cy="1469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コネクタ 339"/>
          <p:cNvCxnSpPr/>
          <p:nvPr/>
        </p:nvCxnSpPr>
        <p:spPr>
          <a:xfrm rot="16200000" flipH="1">
            <a:off x="1431177" y="4070661"/>
            <a:ext cx="1499032" cy="794813"/>
          </a:xfrm>
          <a:prstGeom prst="line">
            <a:avLst/>
          </a:prstGeom>
          <a:ln w="3175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flipV="1">
            <a:off x="1604433" y="3885769"/>
            <a:ext cx="298064" cy="104148"/>
          </a:xfrm>
          <a:prstGeom prst="line">
            <a:avLst/>
          </a:prstGeom>
          <a:ln w="3175">
            <a:solidFill>
              <a:schemeClr val="tx1"/>
            </a:solidFill>
            <a:headEnd type="none" w="sm" len="me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直線コネクタ 348"/>
          <p:cNvCxnSpPr/>
          <p:nvPr/>
        </p:nvCxnSpPr>
        <p:spPr>
          <a:xfrm flipV="1">
            <a:off x="1658399" y="3755231"/>
            <a:ext cx="0" cy="219012"/>
          </a:xfrm>
          <a:prstGeom prst="line">
            <a:avLst/>
          </a:prstGeom>
          <a:ln w="3175">
            <a:solidFill>
              <a:schemeClr val="tx1"/>
            </a:solidFill>
            <a:headEnd type="arrow" w="sm" len="med"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テキスト ボックス 349"/>
          <p:cNvSpPr txBox="1"/>
          <p:nvPr/>
        </p:nvSpPr>
        <p:spPr>
          <a:xfrm rot="16200000">
            <a:off x="1386629" y="378624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"/>
                <a:cs typeface=""/>
              </a:rPr>
              <a:t>15</a:t>
            </a:r>
            <a:endParaRPr kumimoji="1" lang="ja-JP" altLang="en-US" sz="1000" dirty="0">
              <a:latin typeface=""/>
              <a:cs typeface=""/>
            </a:endParaRPr>
          </a:p>
        </p:txBody>
      </p:sp>
      <p:sp>
        <p:nvSpPr>
          <p:cNvPr id="351" name="テキスト ボックス 350"/>
          <p:cNvSpPr txBox="1"/>
          <p:nvPr/>
        </p:nvSpPr>
        <p:spPr>
          <a:xfrm>
            <a:off x="4112688" y="2804589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[mm]</a:t>
            </a:r>
            <a:endParaRPr kumimoji="1" lang="ja-JP" altLang="en-US" sz="1050" dirty="0"/>
          </a:p>
        </p:txBody>
      </p:sp>
      <p:sp>
        <p:nvSpPr>
          <p:cNvPr id="40" name="線吹き出し 2 39"/>
          <p:cNvSpPr/>
          <p:nvPr/>
        </p:nvSpPr>
        <p:spPr>
          <a:xfrm>
            <a:off x="3928088" y="2021169"/>
            <a:ext cx="1927971" cy="649529"/>
          </a:xfrm>
          <a:prstGeom prst="callout2">
            <a:avLst>
              <a:gd name="adj1" fmla="val 48506"/>
              <a:gd name="adj2" fmla="val 99528"/>
              <a:gd name="adj3" fmla="val 48506"/>
              <a:gd name="adj4" fmla="val 172"/>
              <a:gd name="adj5" fmla="val 351384"/>
              <a:gd name="adj6" fmla="val -19094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PD#5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(IMS Combo Label)</a:t>
            </a:r>
          </a:p>
          <a:p>
            <a:pPr algn="ctr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グループ化 99"/>
          <p:cNvGrpSpPr>
            <a:grpSpLocks noChangeAspect="1"/>
          </p:cNvGrpSpPr>
          <p:nvPr/>
        </p:nvGrpSpPr>
        <p:grpSpPr>
          <a:xfrm>
            <a:off x="7093151" y="4045033"/>
            <a:ext cx="720000" cy="407081"/>
            <a:chOff x="3052763" y="2305050"/>
            <a:chExt cx="1828800" cy="914818"/>
          </a:xfrm>
          <a:scene3d>
            <a:camera prst="perspectiveLeft" fov="0">
              <a:rot lat="1033563" lon="2321187" rev="3439245"/>
            </a:camera>
            <a:lightRig rig="threePt" dir="t"/>
          </a:scene3d>
        </p:grpSpPr>
        <p:pic>
          <p:nvPicPr>
            <p:cNvPr id="58" name="Picture 2" descr="C:\Users\A0522\Pictures\SDG32108325Fig1.png"/>
            <p:cNvPicPr>
              <a:picLocks noChangeAspect="1" noChangeArrowheads="1"/>
            </p:cNvPicPr>
            <p:nvPr/>
          </p:nvPicPr>
          <p:blipFill>
            <a:blip r:embed="rId4" cstate="print"/>
            <a:srcRect b="56351"/>
            <a:stretch>
              <a:fillRect/>
            </a:stretch>
          </p:blipFill>
          <p:spPr bwMode="auto">
            <a:xfrm>
              <a:off x="3052763" y="2305050"/>
              <a:ext cx="1828800" cy="5905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2" descr="C:\Users\A0522\Pictures\SDG32108325Fig1.png"/>
            <p:cNvPicPr>
              <a:picLocks noChangeAspect="1" noChangeArrowheads="1"/>
            </p:cNvPicPr>
            <p:nvPr/>
          </p:nvPicPr>
          <p:blipFill>
            <a:blip r:embed="rId4" cstate="print"/>
            <a:srcRect t="68054"/>
            <a:stretch>
              <a:fillRect/>
            </a:stretch>
          </p:blipFill>
          <p:spPr bwMode="auto">
            <a:xfrm>
              <a:off x="3052763" y="2787650"/>
              <a:ext cx="1828800" cy="4322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34963" y="1223963"/>
            <a:ext cx="2408701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/>
              <a:t>OpNom:</a:t>
            </a:r>
            <a:r>
              <a:rPr lang="en-US" altLang="ja-JP" sz="1100" dirty="0" smtClean="0"/>
              <a:t> QCC </a:t>
            </a:r>
            <a:r>
              <a:rPr lang="en-US" altLang="ja-JP" sz="1100" dirty="0" smtClean="0"/>
              <a:t>Exposure Panel Lid</a:t>
            </a:r>
          </a:p>
          <a:p>
            <a:r>
              <a:rPr lang="en-US" altLang="ja-JP" sz="1100" dirty="0"/>
              <a:t>P/N:</a:t>
            </a:r>
            <a:r>
              <a:rPr lang="en-US" altLang="ja-JP" sz="1100" dirty="0" smtClean="0"/>
              <a:t> TNP2QCCLID</a:t>
            </a:r>
            <a:endParaRPr lang="en-US" altLang="en-US" sz="1100" dirty="0" smtClean="0"/>
          </a:p>
          <a:p>
            <a:r>
              <a:rPr lang="en-US" altLang="ja-JP" sz="1100" dirty="0"/>
              <a:t>S/N:</a:t>
            </a:r>
            <a:r>
              <a:rPr lang="en-US" altLang="ja-JP" sz="1100" dirty="0" smtClean="0"/>
              <a:t> </a:t>
            </a:r>
            <a:r>
              <a:rPr lang="en-US" altLang="ja-JP" sz="1100" dirty="0" smtClean="0"/>
              <a:t>G (TBD)</a:t>
            </a:r>
          </a:p>
          <a:p>
            <a:r>
              <a:rPr lang="en-US" altLang="ja-JP" sz="1100" dirty="0"/>
              <a:t>IMS Code: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TBD</a:t>
            </a:r>
          </a:p>
          <a:p>
            <a:r>
              <a:rPr lang="en-US" altLang="ja-JP" sz="1100" dirty="0" smtClean="0"/>
              <a:t>Qty:  1</a:t>
            </a:r>
            <a:endParaRPr lang="en-US" altLang="ja-JP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Positioning Drawings(3/4)</a:t>
            </a:r>
            <a:endParaRPr lang="ja-JP" altLang="en-US" dirty="0" smtClean="0"/>
          </a:p>
        </p:txBody>
      </p:sp>
      <p:sp>
        <p:nvSpPr>
          <p:cNvPr id="13315" name="スライド番号プレースホルダ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329E5-728C-40B2-B2AE-0AB7092F15C7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334963" y="1223963"/>
            <a:ext cx="192441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100" dirty="0" smtClean="0"/>
              <a:t>OpNom</a:t>
            </a:r>
            <a:r>
              <a:rPr lang="en-US" altLang="ja-JP" sz="1100" dirty="0"/>
              <a:t>:</a:t>
            </a:r>
            <a:r>
              <a:rPr lang="en-US" altLang="ja-JP" sz="1100" dirty="0" smtClean="0"/>
              <a:t> Preservation Bag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/>
              <a:t>P/N: </a:t>
            </a:r>
            <a:r>
              <a:rPr lang="en-US" altLang="en-US" sz="1100" dirty="0" smtClean="0"/>
              <a:t>OC/</a:t>
            </a:r>
            <a:r>
              <a:rPr lang="en-US" altLang="en-US" sz="1100" dirty="0" smtClean="0"/>
              <a:t>MCBAG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 smtClean="0"/>
              <a:t>S/N:</a:t>
            </a:r>
            <a:r>
              <a:rPr lang="en-US" altLang="ja-JP" sz="1100" dirty="0" smtClean="0"/>
              <a:t> OC/MCBAGOW (TBD)</a:t>
            </a:r>
          </a:p>
          <a:p>
            <a:pPr>
              <a:defRPr/>
            </a:pPr>
            <a:r>
              <a:rPr lang="en-US" altLang="ja-JP" sz="1100" dirty="0" smtClean="0"/>
              <a:t>IMS </a:t>
            </a:r>
            <a:r>
              <a:rPr lang="en-US" altLang="ja-JP" sz="1100" dirty="0" err="1" smtClean="0"/>
              <a:t>Code:TBD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 smtClean="0"/>
              <a:t>Qty:  1</a:t>
            </a:r>
            <a:endParaRPr lang="en-US" altLang="ja-JP" sz="1100" dirty="0"/>
          </a:p>
        </p:txBody>
      </p:sp>
      <p:pic>
        <p:nvPicPr>
          <p:cNvPr id="12" name="図 11" descr="スクリーンショット 2019-02-05 16.25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692400"/>
            <a:ext cx="2374900" cy="2832100"/>
          </a:xfrm>
          <a:prstGeom prst="rect">
            <a:avLst/>
          </a:prstGeom>
        </p:spPr>
      </p:pic>
      <p:pic>
        <p:nvPicPr>
          <p:cNvPr id="13" name="Picture 2" descr="C:\Users\A0522\Pictures\SDG32108325Fi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016" y="3064479"/>
            <a:ext cx="792200" cy="586079"/>
          </a:xfrm>
          <a:prstGeom prst="rect">
            <a:avLst/>
          </a:prstGeom>
          <a:noFill/>
          <a:scene3d>
            <a:camera prst="isometricRightUp">
              <a:rot lat="1226378" lon="20314657" rev="20460000"/>
            </a:camera>
            <a:lightRig rig="threePt" dir="t"/>
          </a:scene3d>
        </p:spPr>
      </p:pic>
      <p:sp>
        <p:nvSpPr>
          <p:cNvPr id="14" name="線吹き出し 2 13"/>
          <p:cNvSpPr/>
          <p:nvPr/>
        </p:nvSpPr>
        <p:spPr>
          <a:xfrm>
            <a:off x="3790288" y="1708242"/>
            <a:ext cx="2041041" cy="648512"/>
          </a:xfrm>
          <a:prstGeom prst="callout2">
            <a:avLst>
              <a:gd name="adj1" fmla="val 47772"/>
              <a:gd name="adj2" fmla="val 101003"/>
              <a:gd name="adj3" fmla="val 47772"/>
              <a:gd name="adj4" fmla="val -143"/>
              <a:gd name="adj5" fmla="val 205130"/>
              <a:gd name="adj6" fmla="val -13896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PD#7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(IMS Combo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Positioning Drawings(3/4)</a:t>
            </a:r>
            <a:endParaRPr lang="ja-JP" altLang="en-US" dirty="0" smtClean="0"/>
          </a:p>
        </p:txBody>
      </p:sp>
      <p:sp>
        <p:nvSpPr>
          <p:cNvPr id="13315" name="スライド番号プレースホルダ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1329E5-728C-40B2-B2AE-0AB7092F15C7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dirty="0" smtClean="0">
              <a:ea typeface="ＭＳ Ｐゴシック" charset="-128"/>
            </a:endParaRPr>
          </a:p>
        </p:txBody>
      </p:sp>
      <p:sp>
        <p:nvSpPr>
          <p:cNvPr id="13321" name="Text Box 5"/>
          <p:cNvSpPr txBox="1">
            <a:spLocks noChangeArrowheads="1"/>
          </p:cNvSpPr>
          <p:nvPr/>
        </p:nvSpPr>
        <p:spPr bwMode="auto">
          <a:xfrm>
            <a:off x="334963" y="1223963"/>
            <a:ext cx="191656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100" dirty="0" smtClean="0"/>
              <a:t>OpNom</a:t>
            </a:r>
            <a:r>
              <a:rPr lang="en-US" altLang="ja-JP" sz="1100" dirty="0"/>
              <a:t>:</a:t>
            </a:r>
            <a:r>
              <a:rPr lang="en-US" altLang="ja-JP" sz="1100" dirty="0" smtClean="0"/>
              <a:t> Preservation Bag 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/>
              <a:t>P/N:</a:t>
            </a:r>
            <a:r>
              <a:rPr lang="en-US" altLang="ja-JP" sz="1100" dirty="0" smtClean="0"/>
              <a:t> </a:t>
            </a:r>
            <a:r>
              <a:rPr lang="en-US" altLang="en-US" sz="1100" dirty="0" smtClean="0"/>
              <a:t>OC/</a:t>
            </a:r>
            <a:r>
              <a:rPr lang="en-US" altLang="en-US" sz="1100" dirty="0" smtClean="0"/>
              <a:t>MCBAG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 smtClean="0"/>
              <a:t>S/N:</a:t>
            </a:r>
            <a:r>
              <a:rPr lang="en-US" altLang="ja-JP" sz="1100" dirty="0" smtClean="0"/>
              <a:t> OC/MCBAGHW (TBD)</a:t>
            </a:r>
          </a:p>
          <a:p>
            <a:pPr>
              <a:defRPr/>
            </a:pPr>
            <a:r>
              <a:rPr lang="en-US" altLang="ja-JP" sz="1100" dirty="0" smtClean="0"/>
              <a:t>IMS </a:t>
            </a:r>
            <a:r>
              <a:rPr lang="en-US" altLang="ja-JP" sz="1100" dirty="0" err="1" smtClean="0"/>
              <a:t>Code:TBD</a:t>
            </a:r>
            <a:endParaRPr lang="en-US" altLang="ja-JP" sz="1100" dirty="0" smtClean="0"/>
          </a:p>
          <a:p>
            <a:pPr>
              <a:defRPr/>
            </a:pPr>
            <a:r>
              <a:rPr lang="en-US" altLang="ja-JP" sz="1100" dirty="0" smtClean="0"/>
              <a:t>Qty:  1</a:t>
            </a:r>
            <a:endParaRPr lang="en-US" altLang="ja-JP" sz="1100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98450" y="5930900"/>
            <a:ext cx="5480050" cy="60016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NOTE</a:t>
            </a:r>
            <a:endParaRPr lang="en-US" altLang="ja-JP" sz="1100" dirty="0"/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After Interstellar Samples are retrieved from Handhold Exp Platform, the samples will be stowed to the new OC/MC Bag [homeward] (OC/MCBAGHM  for return)</a:t>
            </a:r>
          </a:p>
        </p:txBody>
      </p:sp>
      <p:pic>
        <p:nvPicPr>
          <p:cNvPr id="12" name="図 11" descr="スクリーンショット 2019-02-05 16.25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692400"/>
            <a:ext cx="2374900" cy="2832100"/>
          </a:xfrm>
          <a:prstGeom prst="rect">
            <a:avLst/>
          </a:prstGeom>
        </p:spPr>
      </p:pic>
      <p:pic>
        <p:nvPicPr>
          <p:cNvPr id="13" name="Picture 2" descr="C:\Users\A0522\Pictures\SDG32108325Fig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016" y="3064479"/>
            <a:ext cx="792200" cy="586079"/>
          </a:xfrm>
          <a:prstGeom prst="rect">
            <a:avLst/>
          </a:prstGeom>
          <a:noFill/>
          <a:scene3d>
            <a:camera prst="isometricRightUp">
              <a:rot lat="1226378" lon="20314657" rev="20460000"/>
            </a:camera>
            <a:lightRig rig="threePt" dir="t"/>
          </a:scene3d>
        </p:spPr>
      </p:pic>
      <p:sp>
        <p:nvSpPr>
          <p:cNvPr id="14" name="線吹き出し 2 13"/>
          <p:cNvSpPr/>
          <p:nvPr/>
        </p:nvSpPr>
        <p:spPr>
          <a:xfrm>
            <a:off x="3790288" y="1708242"/>
            <a:ext cx="2041041" cy="648512"/>
          </a:xfrm>
          <a:prstGeom prst="callout2">
            <a:avLst>
              <a:gd name="adj1" fmla="val 47772"/>
              <a:gd name="adj2" fmla="val 101003"/>
              <a:gd name="adj3" fmla="val 47772"/>
              <a:gd name="adj4" fmla="val -143"/>
              <a:gd name="adj5" fmla="val 205130"/>
              <a:gd name="adj6" fmla="val -13896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PD#8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(IMS Combo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0776\Pictures\20140620_Carbon Mirror Flight Label1\IMG_154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8756" t="8257" r="5812" b="4270"/>
          <a:stretch>
            <a:fillRect/>
          </a:stretch>
        </p:blipFill>
        <p:spPr bwMode="auto">
          <a:xfrm rot="5400000">
            <a:off x="2453497" y="2479436"/>
            <a:ext cx="3721103" cy="2540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Positioning Drawings(4/4)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72844-DE2D-4B19-A9BE-A4A0701C441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4963" y="1223963"/>
            <a:ext cx="132158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/>
              <a:t>OpNom: </a:t>
            </a:r>
            <a:r>
              <a:rPr lang="en-US" altLang="ja-JP" sz="1100" dirty="0" smtClean="0"/>
              <a:t>Seal Bag</a:t>
            </a:r>
            <a:endParaRPr lang="en-US" altLang="ja-JP" sz="1100" dirty="0"/>
          </a:p>
          <a:p>
            <a:r>
              <a:rPr lang="en-US" altLang="ja-JP" sz="1100" dirty="0"/>
              <a:t>P/N: </a:t>
            </a:r>
            <a:r>
              <a:rPr lang="en-US" altLang="ja-JP" sz="1100" dirty="0" smtClean="0"/>
              <a:t>MA-18</a:t>
            </a:r>
            <a:endParaRPr lang="en-US" altLang="en-US" sz="1100" dirty="0"/>
          </a:p>
          <a:p>
            <a:r>
              <a:rPr lang="en-US" altLang="ja-JP" sz="1100" dirty="0"/>
              <a:t>S/N:</a:t>
            </a:r>
            <a:r>
              <a:rPr lang="en-US" altLang="ja-JP" sz="1100" dirty="0" smtClean="0"/>
              <a:t> G (TBD)</a:t>
            </a:r>
          </a:p>
          <a:p>
            <a:r>
              <a:rPr lang="en-US" altLang="ja-JP" sz="1100" dirty="0"/>
              <a:t>IMS Code: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TBD</a:t>
            </a:r>
          </a:p>
          <a:p>
            <a:r>
              <a:rPr lang="en-US" altLang="ja-JP" sz="1100" dirty="0" smtClean="0"/>
              <a:t>Qty:  1</a:t>
            </a:r>
            <a:endParaRPr lang="en-US" altLang="ja-JP" sz="1100" dirty="0"/>
          </a:p>
        </p:txBody>
      </p:sp>
      <p:sp>
        <p:nvSpPr>
          <p:cNvPr id="48" name="正方形/長方形 47"/>
          <p:cNvSpPr/>
          <p:nvPr/>
        </p:nvSpPr>
        <p:spPr>
          <a:xfrm>
            <a:off x="5872039" y="5616235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u="sng" dirty="0" smtClean="0"/>
              <a:t>Launch configuration</a:t>
            </a:r>
            <a:endParaRPr lang="ja-JP" altLang="en-US" sz="1100" b="1" u="sng" dirty="0"/>
          </a:p>
        </p:txBody>
      </p:sp>
      <p:sp>
        <p:nvSpPr>
          <p:cNvPr id="55" name="Rectangle 12"/>
          <p:cNvSpPr>
            <a:spLocks noChangeArrowheads="1"/>
          </p:cNvSpPr>
          <p:nvPr/>
        </p:nvSpPr>
        <p:spPr bwMode="auto">
          <a:xfrm>
            <a:off x="298450" y="5930900"/>
            <a:ext cx="7981950" cy="938719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NOTE</a:t>
            </a:r>
            <a:endParaRPr lang="en-US" altLang="ja-JP" sz="1100" dirty="0"/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Seal Bag and Bubble Wrap Bag will be used for return.</a:t>
            </a:r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One Sample and Lid packed OC/MC Bag (P/N OC/MCBAGOW) and a new Preservation Bag (P/N OC/MCBAGHM) are stowed in Seal Bag in launch configuration.</a:t>
            </a:r>
          </a:p>
          <a:p>
            <a:pPr marL="80963" indent="-80963">
              <a:buFontTx/>
              <a:buChar char="-"/>
            </a:pPr>
            <a:r>
              <a:rPr lang="en-US" altLang="ja-JP" sz="1100" dirty="0" smtClean="0"/>
              <a:t>One Sample and Lid packed </a:t>
            </a:r>
            <a:r>
              <a:rPr lang="en-US" altLang="ja-JP" sz="1100" smtClean="0"/>
              <a:t>in OC/MC </a:t>
            </a:r>
            <a:r>
              <a:rPr lang="en-US" altLang="ja-JP" sz="1100" dirty="0" smtClean="0"/>
              <a:t>Bag (P/N OC/MCBAGHM) are stowed in Seal Bag in return configuration.</a:t>
            </a:r>
          </a:p>
        </p:txBody>
      </p:sp>
      <p:sp>
        <p:nvSpPr>
          <p:cNvPr id="43" name="線吹き出し 2 42"/>
          <p:cNvSpPr/>
          <p:nvPr/>
        </p:nvSpPr>
        <p:spPr>
          <a:xfrm flipH="1">
            <a:off x="734158" y="2131493"/>
            <a:ext cx="1921510" cy="648512"/>
          </a:xfrm>
          <a:prstGeom prst="callout2">
            <a:avLst>
              <a:gd name="adj1" fmla="val 50242"/>
              <a:gd name="adj2" fmla="val 100278"/>
              <a:gd name="adj3" fmla="val 50242"/>
              <a:gd name="adj4" fmla="val -75"/>
              <a:gd name="adj5" fmla="val 168663"/>
              <a:gd name="adj6" fmla="val -38302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PD#9</a:t>
            </a:r>
            <a:r>
              <a:rPr lang="en-US" altLang="ja-JP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>
                <a:solidFill>
                  <a:schemeClr val="tx1"/>
                </a:solidFill>
              </a:rPr>
              <a:t>(IMS Combo Label)</a:t>
            </a:r>
          </a:p>
          <a:p>
            <a:pPr algn="ctr">
              <a:lnSpc>
                <a:spcPct val="150000"/>
              </a:lnSpc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4779" y="4396571"/>
            <a:ext cx="287566" cy="22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グループ化 22"/>
          <p:cNvGrpSpPr/>
          <p:nvPr/>
        </p:nvGrpSpPr>
        <p:grpSpPr>
          <a:xfrm>
            <a:off x="5784753" y="3260488"/>
            <a:ext cx="1840413" cy="2349500"/>
            <a:chOff x="5487493" y="3492500"/>
            <a:chExt cx="1750420" cy="2247899"/>
          </a:xfrm>
        </p:grpSpPr>
        <p:pic>
          <p:nvPicPr>
            <p:cNvPr id="29699" name="Picture 3" descr="C:\Users\A0776\Pictures\20140620_Carbon Mirror Flight Label1\IMG_1552.JPG"/>
            <p:cNvPicPr>
              <a:picLocks noChangeAspect="1" noChangeArrowheads="1"/>
            </p:cNvPicPr>
            <p:nvPr/>
          </p:nvPicPr>
          <p:blipFill>
            <a:blip r:embed="rId4" cstate="print"/>
            <a:srcRect l="12236" t="8041" r="15788" b="7888"/>
            <a:stretch>
              <a:fillRect/>
            </a:stretch>
          </p:blipFill>
          <p:spPr bwMode="auto">
            <a:xfrm rot="16200000">
              <a:off x="5238753" y="3741240"/>
              <a:ext cx="2247899" cy="1750420"/>
            </a:xfrm>
            <a:prstGeom prst="rect">
              <a:avLst/>
            </a:prstGeom>
            <a:noFill/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09695" y="5372099"/>
              <a:ext cx="236846" cy="188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線吹き出し 1 (枠付き) 16"/>
          <p:cNvSpPr>
            <a:spLocks/>
          </p:cNvSpPr>
          <p:nvPr/>
        </p:nvSpPr>
        <p:spPr bwMode="auto">
          <a:xfrm flipH="1">
            <a:off x="1128605" y="3503422"/>
            <a:ext cx="1695940" cy="600164"/>
          </a:xfrm>
          <a:prstGeom prst="wedgeRectCallout">
            <a:avLst>
              <a:gd name="adj1" fmla="val -86688"/>
              <a:gd name="adj2" fmla="val 2367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square" lIns="72000" rIns="0" anchor="ctr">
            <a:spAutoFit/>
          </a:bodyPr>
          <a:lstStyle/>
          <a:p>
            <a:r>
              <a:rPr lang="fr-FR" altLang="ja-JP" sz="1100" dirty="0" smtClean="0">
                <a:cs typeface="Arial" charset="0"/>
              </a:rPr>
              <a:t>TNP2QCC Sample-1</a:t>
            </a:r>
          </a:p>
          <a:p>
            <a:r>
              <a:rPr lang="en-US" altLang="ja-JP" sz="1100" dirty="0" smtClean="0"/>
              <a:t>Protective Lid </a:t>
            </a:r>
            <a:r>
              <a:rPr lang="ja-JP" altLang="en-US" sz="1100" dirty="0" smtClean="0"/>
              <a:t> </a:t>
            </a:r>
            <a:r>
              <a:rPr lang="en-US" altLang="ja-JP" sz="1100" dirty="0" smtClean="0"/>
              <a:t>- 1</a:t>
            </a:r>
          </a:p>
          <a:p>
            <a:r>
              <a:rPr lang="en-US" altLang="ja-JP" sz="1100" dirty="0" smtClean="0">
                <a:cs typeface="Arial" charset="0"/>
              </a:rPr>
              <a:t>OC/MC Bag -1</a:t>
            </a:r>
            <a:endParaRPr lang="fr-FR" altLang="ja-JP" sz="1100" dirty="0" smtClean="0">
              <a:cs typeface="Arial" charset="0"/>
            </a:endParaRPr>
          </a:p>
        </p:txBody>
      </p:sp>
      <p:pic>
        <p:nvPicPr>
          <p:cNvPr id="4" name="Picture 2" descr="C:\Users\A0522\Pictures\stowageconten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8309" y="3754108"/>
            <a:ext cx="951139" cy="587940"/>
          </a:xfrm>
          <a:prstGeom prst="rect">
            <a:avLst/>
          </a:prstGeom>
          <a:noFill/>
        </p:spPr>
      </p:pic>
      <p:sp>
        <p:nvSpPr>
          <p:cNvPr id="50" name="線吹き出し 2 49"/>
          <p:cNvSpPr/>
          <p:nvPr/>
        </p:nvSpPr>
        <p:spPr>
          <a:xfrm>
            <a:off x="5743781" y="2654121"/>
            <a:ext cx="1432800" cy="648512"/>
          </a:xfrm>
          <a:prstGeom prst="callout2">
            <a:avLst>
              <a:gd name="adj1" fmla="val 47772"/>
              <a:gd name="adj2" fmla="val 101003"/>
              <a:gd name="adj3" fmla="val 47772"/>
              <a:gd name="adj4" fmla="val -2778"/>
              <a:gd name="adj5" fmla="val 179433"/>
              <a:gd name="adj6" fmla="val -69812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PD#11</a:t>
            </a:r>
            <a:r>
              <a:rPr lang="en-US" altLang="ja-JP" sz="1200" dirty="0" smtClean="0">
                <a:solidFill>
                  <a:schemeClr val="tx1"/>
                </a:solidFill>
              </a:rPr>
              <a:t> (Recycle Attention 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Label)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線吹き出し 2 46"/>
          <p:cNvSpPr/>
          <p:nvPr/>
        </p:nvSpPr>
        <p:spPr>
          <a:xfrm flipH="1">
            <a:off x="1222868" y="2662570"/>
            <a:ext cx="1432800" cy="633123"/>
          </a:xfrm>
          <a:prstGeom prst="callout2">
            <a:avLst>
              <a:gd name="adj1" fmla="val 47772"/>
              <a:gd name="adj2" fmla="val 101003"/>
              <a:gd name="adj3" fmla="val 47772"/>
              <a:gd name="adj4" fmla="val -2778"/>
              <a:gd name="adj5" fmla="val 172244"/>
              <a:gd name="adj6" fmla="val -50113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PD#10 </a:t>
            </a:r>
            <a:r>
              <a:rPr lang="en-US" altLang="ja-JP" sz="1200" dirty="0" smtClean="0">
                <a:solidFill>
                  <a:schemeClr val="tx1"/>
                </a:solidFill>
              </a:rPr>
              <a:t>(Stowage Contents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Label)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52" name="線吹き出し 2 51"/>
          <p:cNvSpPr/>
          <p:nvPr/>
        </p:nvSpPr>
        <p:spPr>
          <a:xfrm flipH="1">
            <a:off x="927668" y="4350228"/>
            <a:ext cx="1728000" cy="648512"/>
          </a:xfrm>
          <a:prstGeom prst="callout2">
            <a:avLst>
              <a:gd name="adj1" fmla="val 49730"/>
              <a:gd name="adj2" fmla="val 99998"/>
              <a:gd name="adj3" fmla="val 49729"/>
              <a:gd name="adj4" fmla="val -233"/>
              <a:gd name="adj5" fmla="val 22112"/>
              <a:gd name="adj6" fmla="val -42584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46800" rIns="36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PD#13</a:t>
            </a:r>
            <a:r>
              <a:rPr lang="en-US" altLang="ja-JP" sz="1200" dirty="0" smtClean="0">
                <a:solidFill>
                  <a:schemeClr val="tx1"/>
                </a:solidFill>
              </a:rPr>
              <a:t> (C&amp;W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Label)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ja-JP" sz="1200" dirty="0" smtClean="0">
                <a:solidFill>
                  <a:schemeClr val="tx1"/>
                </a:solidFill>
              </a:rPr>
              <a:t>(THL:0 or 1)</a:t>
            </a:r>
            <a:endParaRPr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45" name="線吹き出し 2 44"/>
          <p:cNvSpPr/>
          <p:nvPr/>
        </p:nvSpPr>
        <p:spPr>
          <a:xfrm>
            <a:off x="7477131" y="2647054"/>
            <a:ext cx="1368000" cy="648512"/>
          </a:xfrm>
          <a:prstGeom prst="callout2">
            <a:avLst>
              <a:gd name="adj1" fmla="val 49839"/>
              <a:gd name="adj2" fmla="val 100075"/>
              <a:gd name="adj3" fmla="val 49840"/>
              <a:gd name="adj4" fmla="val 7"/>
              <a:gd name="adj5" fmla="val 271351"/>
              <a:gd name="adj6" fmla="val -50146"/>
            </a:avLst>
          </a:prstGeom>
          <a:noFill/>
          <a:ln w="12700" cap="flat">
            <a:solidFill>
              <a:srgbClr val="0000FF"/>
            </a:solidFill>
            <a:round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ja-JP" sz="1200" b="1" dirty="0" smtClean="0">
                <a:solidFill>
                  <a:schemeClr val="tx1"/>
                </a:solidFill>
              </a:rPr>
              <a:t>PD#12 </a:t>
            </a:r>
            <a:r>
              <a:rPr lang="en-US" altLang="ja-JP" sz="1200" dirty="0" smtClean="0">
                <a:solidFill>
                  <a:schemeClr val="tx1"/>
                </a:solidFill>
              </a:rPr>
              <a:t>(Recycle Attention </a:t>
            </a:r>
            <a:r>
              <a:rPr lang="ja-JP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ja-JP" sz="1200" dirty="0" smtClean="0">
                <a:solidFill>
                  <a:schemeClr val="tx1"/>
                </a:solidFill>
              </a:rPr>
              <a:t>Label)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25" name="直線矢印コネクタ 24"/>
          <p:cNvCxnSpPr>
            <a:stCxn id="52" idx="2"/>
          </p:cNvCxnSpPr>
          <p:nvPr/>
        </p:nvCxnSpPr>
        <p:spPr>
          <a:xfrm>
            <a:off x="2655668" y="4674484"/>
            <a:ext cx="3467852" cy="649292"/>
          </a:xfrm>
          <a:prstGeom prst="straightConnector1">
            <a:avLst/>
          </a:prstGeom>
          <a:ln w="12700">
            <a:solidFill>
              <a:srgbClr val="0000F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71020" y="4963657"/>
            <a:ext cx="251215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Toxic Hazard Level (THL) is being valuated by JSC Toxicologist. JAXA requires THL0 label as </a:t>
            </a:r>
            <a:r>
              <a:rPr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well as </a:t>
            </a:r>
            <a:r>
              <a:rPr kumimoji="1" lang="en-US" altLang="ja-JP" sz="900" i="1" dirty="0" smtClean="0">
                <a:latin typeface="+mn-lt"/>
                <a:ea typeface="Arial Unicode MS" pitchFamily="50" charset="-128"/>
                <a:cs typeface="Arial Unicode MS" pitchFamily="50" charset="-128"/>
              </a:rPr>
              <a:t>THL1 label to correspond with either evaluation.  </a:t>
            </a:r>
            <a:endParaRPr kumimoji="1" lang="ja-JP" altLang="en-US" sz="900" i="1" dirty="0">
              <a:latin typeface="+mn-lt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2">
                <a:tint val="66000"/>
                <a:satMod val="160000"/>
              </a:schemeClr>
            </a:gs>
            <a:gs pos="50000">
              <a:schemeClr val="bg2">
                <a:tint val="44500"/>
                <a:satMod val="160000"/>
              </a:schemeClr>
            </a:gs>
            <a:gs pos="100000">
              <a:schemeClr val="bg2">
                <a:tint val="23500"/>
                <a:satMod val="160000"/>
              </a:schemeClr>
            </a:gs>
          </a:gsLst>
          <a:lin ang="18900000" scaled="1"/>
          <a:tileRect/>
        </a:gradFill>
        <a:ln w="9525" algn="ctr">
          <a:solidFill>
            <a:schemeClr val="bg2"/>
          </a:solidFill>
          <a:miter lim="800000"/>
          <a:headEnd/>
          <a:tailEnd type="triangle" w="med" len="med"/>
        </a:ln>
      </a:spPr>
      <a:bodyPr lIns="0" tIns="0" rIns="0" bIns="0" rtlCol="0" anchor="ctr" anchorCtr="1"/>
      <a:lstStyle>
        <a:defPPr algn="ctr">
          <a:defRPr kumimoji="1" sz="1600" dirty="0">
            <a:cs typeface="Arial" charset="0"/>
          </a:defRPr>
        </a:defPPr>
      </a:lst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14053</TotalTime>
  <Words>862</Words>
  <Application>Microsoft Macintosh PowerPoint</Application>
  <PresentationFormat>画面に合わせる (4:3)</PresentationFormat>
  <Paragraphs>109</Paragraphs>
  <Slides>6</Slides>
  <Notes>3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標準デザイン</vt:lpstr>
      <vt:lpstr>ビットマップ イメージ</vt:lpstr>
      <vt:lpstr>Contents Drawings / Positioning Drawings  for Label Request</vt:lpstr>
      <vt:lpstr>Positioning Drawings(1/4)</vt:lpstr>
      <vt:lpstr>Positioning Drawings(2/4)</vt:lpstr>
      <vt:lpstr>Positioning Drawings(3/4)</vt:lpstr>
      <vt:lpstr>Positioning Drawings(3/4)</vt:lpstr>
      <vt:lpstr>Positioning Drawings(4/4)</vt:lpstr>
    </vt:vector>
  </TitlesOfParts>
  <Company>JAMSS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JAMSS USER</dc:creator>
  <cp:lastModifiedBy>左近 樹</cp:lastModifiedBy>
  <cp:revision>409</cp:revision>
  <cp:lastPrinted>2014-12-12T06:10:43Z</cp:lastPrinted>
  <dcterms:created xsi:type="dcterms:W3CDTF">2019-02-08T20:13:45Z</dcterms:created>
  <dcterms:modified xsi:type="dcterms:W3CDTF">2019-02-14T23:08:55Z</dcterms:modified>
</cp:coreProperties>
</file>