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3" r:id="rId6"/>
    <p:sldId id="283" r:id="rId7"/>
    <p:sldId id="281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82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70" r:id="rId24"/>
    <p:sldId id="271" r:id="rId25"/>
    <p:sldId id="272" r:id="rId26"/>
    <p:sldId id="267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965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/>
    <p:restoredTop sz="94643"/>
  </p:normalViewPr>
  <p:slideViewPr>
    <p:cSldViewPr snapToGrid="0" snapToObjects="1" showGuides="1">
      <p:cViewPr>
        <p:scale>
          <a:sx n="200" d="100"/>
          <a:sy n="200" d="100"/>
        </p:scale>
        <p:origin x="2032" y="2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C2595-8DF0-0346-94D8-8044296007E7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C800-9AA7-B245-812D-4AF8FFACFF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40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Lens broken,,,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Two aspheric lenses -&gt; measurement and </a:t>
            </a:r>
          </a:p>
          <a:p>
            <a:r>
              <a:rPr kumimoji="1" lang="en-US" altLang="ja-JP" dirty="0"/>
              <a:t>-&gt; mount for lenses. </a:t>
            </a:r>
          </a:p>
          <a:p>
            <a:r>
              <a:rPr kumimoji="1" lang="en-US" altLang="ja-JP" dirty="0"/>
              <a:t>Beam alignment, toward flight.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5D7A-DFB8-3844-918A-2DC5F33A37E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3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Dust coverage, </a:t>
            </a:r>
            <a:r>
              <a:rPr kumimoji="1" lang="en-US" altLang="ja-JP" dirty="0" err="1"/>
              <a:t>cleanes</a:t>
            </a:r>
            <a:r>
              <a:rPr kumimoji="1" lang="en-US" altLang="ja-JP" dirty="0"/>
              <a:t> </a:t>
            </a:r>
          </a:p>
          <a:p>
            <a:r>
              <a:rPr kumimoji="1" lang="en-US" altLang="ja-JP" dirty="0"/>
              <a:t>What’s the requirement? </a:t>
            </a:r>
          </a:p>
          <a:p>
            <a:r>
              <a:rPr kumimoji="1" lang="en-US" altLang="ja-JP" dirty="0"/>
              <a:t>Organic,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By the end of the flight. -&gt; </a:t>
            </a:r>
          </a:p>
          <a:p>
            <a:r>
              <a:rPr kumimoji="1" lang="en-US" altLang="ja-JP" dirty="0"/>
              <a:t>L2 ( reference from JWST); SPIE paper; 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5D7A-DFB8-3844-918A-2DC5F33A37E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76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5D7A-DFB8-3844-918A-2DC5F33A37E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916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CdZnSe</a:t>
            </a:r>
            <a:r>
              <a:rPr kumimoji="1" lang="en-US" altLang="ja-JP" dirty="0"/>
              <a:t> -&gt; n ~ index,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5D7A-DFB8-3844-918A-2DC5F33A37E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06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18B2D9-85D8-7740-9055-DA3755F76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AD14BE-C36D-A14F-A49F-E2B60B79B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2E5A00-9A53-D74F-B9C8-651CB873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FE856-1C15-D548-9E25-7A566161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6A2CE5-C434-E741-B976-D1FCBDF8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758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49F193-3836-444F-8457-2733EF3C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C2072C-0062-E24E-8420-6456563ED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B6AF62-1625-2B4D-9642-6400DF9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355A39-3AB3-6D45-9FF9-BC73DB0A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343515-8E5C-F54E-9A3F-B0DBB294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8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10CF11-C578-E343-853E-AAE884624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39D274-376A-0040-869A-18127DD8D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B16639-F753-E649-9A03-983F93D5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2539B5-85FB-6E40-8163-FD1B5C88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8B7F2E-697D-1046-8A25-B02AAA0D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71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35809D-576F-9040-BBC4-DC73CED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63AD23-D458-BA4E-B492-E235F881D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32E355-F9FB-C347-A818-36687100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F0D7F0-95B2-2247-90E0-AA8D6DD3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93F7FD-47DA-BE49-98E9-434BC533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432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AE6AC4-C92E-F44E-A9D9-22DDFABF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4B4B40-244A-7D4D-AB37-DEBEB773B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F255C7-47DF-2242-A90B-C99F4752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9668B2-0F74-3045-9BB0-C8D62636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0F5589-C163-0E4F-865A-559F6264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2DCACD-B2DE-B842-B942-6F286F03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882514-F702-E942-9D4C-2AD59988B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81CDA9-2B22-6246-8FED-187D497CB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730B87-97F7-CE43-9088-B047F724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18540C-DD8A-1F49-BF2A-A1421025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35D9A6-9C8E-D346-8282-1F7B92D6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14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C4ED1E-2437-E242-BFBF-61D3EE02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1E2E65-C6E2-DE4B-865E-B5098346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12B060-75EB-1D47-B427-A98E421C4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09B7B9-0B4F-ED45-A24F-E50ED4215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29319D-CD32-5041-B5B6-7EDC43EC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0DCF3A-6354-1848-B527-2625C9FD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86F16B-DBBD-3E47-8342-216632B0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8AF2F2-E923-6E4E-9514-1ED03E42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047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0EDEC0-4D0C-574E-BA81-9DCEE2CB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9DCECD-655D-B84E-83F5-FF2478B4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6670F7-C827-7D46-82FB-3F833573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AB4C00-AAD3-E642-B77E-7659CE26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828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B5BD2F-A7A3-3145-8E73-A5290A62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D416C9-EE97-3A40-AD0B-89FCBBC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F3F84C-0A7F-544C-91BF-433FC3C1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9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EE8C27-6D49-B144-BA9B-EFE7745E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C964E8-B0B0-214A-8548-2D4D8151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11FC26-AAE5-4441-8D0B-2D31B184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6CBB4A-F93B-E04E-A86A-5754085A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45CE41-0DF1-CD42-BB8F-73A88911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20FFD7-68DC-9A4C-A53C-2388EA1B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28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3DEBF8-7776-1B4E-9E83-B8E8441C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0FB0EB-B60F-024A-94BB-EA1D72E61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654D65-815E-D64C-9B8E-18C9E569E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23B867-08C0-5F49-90A5-7ED7D47A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35EB9A-00AE-7747-B28A-C94DBBDC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48A239-1B7B-0D47-BC14-89DB7102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43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A1C271-6BD4-534F-9480-DE234624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CBE411-0E0F-7946-8ABD-C8B173CFF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293E38-87DD-C34D-A339-BDAB9BFF2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B1A6-B739-B848-B7B1-DD8B9B62FC72}" type="datetimeFigureOut">
              <a:rPr kumimoji="1" lang="ja-JP" altLang="en-US" smtClean="0"/>
              <a:pPr/>
              <a:t>18.8.30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C915C8-D1DA-CA4F-B04A-949A17586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B27EFE-705A-1744-BE4D-C6EADE55D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C194-7BD5-F545-832F-815E3829D7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3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D757BF-79BA-FC4E-B042-E1B4FFD8B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OST </a:t>
            </a:r>
            <a:r>
              <a:rPr kumimoji="1" lang="en-US" altLang="ja-JP" dirty="0" smtClean="0"/>
              <a:t>MISC/TRA </a:t>
            </a:r>
            <a:r>
              <a:rPr kumimoji="1" lang="en-US" altLang="ja-JP" dirty="0"/>
              <a:t>estimated performance v3 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9ECCBC-863A-C54D-9687-007B75FA3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Taro Matsuo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A7368B-776D-BB48-A8D3-350A0FA2DA47}"/>
              </a:ext>
            </a:extLst>
          </p:cNvPr>
          <p:cNvSpPr txBox="1"/>
          <p:nvPr/>
        </p:nvSpPr>
        <p:spPr>
          <a:xfrm>
            <a:off x="10492496" y="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Aug. 30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2018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401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0CAA92-7421-2141-82F0-95B635E48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80064"/>
            <a:ext cx="5008415" cy="4762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2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/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65E811-3A52-D943-B66C-96C9C621D1BE}"/>
              </a:ext>
            </a:extLst>
          </p:cNvPr>
          <p:cNvSpPr txBox="1"/>
          <p:nvPr/>
        </p:nvSpPr>
        <p:spPr>
          <a:xfrm>
            <a:off x="3249463" y="2782669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/>
              <a:t>R=52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8896EF-0A9C-7549-913D-61AC8BC28BCF}"/>
              </a:ext>
            </a:extLst>
          </p:cNvPr>
          <p:cNvSpPr txBox="1"/>
          <p:nvPr/>
        </p:nvSpPr>
        <p:spPr>
          <a:xfrm>
            <a:off x="6172257" y="522514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&lt;1 ppm</a:t>
            </a:r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64" y="151350"/>
            <a:ext cx="1090113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</a:t>
            </a:r>
            <a:r>
              <a:rPr lang="en-US" altLang="ja-JP" dirty="0" smtClean="0"/>
              <a:t> 8µm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58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0ABE34-1915-E04E-A648-D32CF84A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67249"/>
            <a:ext cx="5008415" cy="4762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2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/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18A09A-D0F8-A947-8EB2-A2B9CFF8BF72}"/>
              </a:ext>
            </a:extLst>
          </p:cNvPr>
          <p:cNvSpPr txBox="1"/>
          <p:nvPr/>
        </p:nvSpPr>
        <p:spPr>
          <a:xfrm>
            <a:off x="5754046" y="2798667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/>
              <a:t>R=52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51350"/>
            <a:ext cx="1121548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</a:t>
            </a:r>
            <a:r>
              <a:rPr lang="en-US" altLang="ja-JP" dirty="0" smtClean="0"/>
              <a:t> 10µm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52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049909-2FDE-0149-A84B-C0D7BD71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65449"/>
            <a:ext cx="5012201" cy="476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2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/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92708F-4976-2647-8D48-D4672B3E1A5E}"/>
              </a:ext>
            </a:extLst>
          </p:cNvPr>
          <p:cNvSpPr txBox="1"/>
          <p:nvPr/>
        </p:nvSpPr>
        <p:spPr>
          <a:xfrm>
            <a:off x="5848343" y="2497665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R=206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C83488-E19F-374F-9478-8F770383040D}"/>
              </a:ext>
            </a:extLst>
          </p:cNvPr>
          <p:cNvSpPr txBox="1"/>
          <p:nvPr/>
        </p:nvSpPr>
        <p:spPr>
          <a:xfrm>
            <a:off x="325271" y="1540178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Stellar activity monitor</a:t>
            </a:r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51350"/>
            <a:ext cx="1121548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</a:t>
            </a:r>
            <a:r>
              <a:rPr lang="en-US" altLang="ja-JP" dirty="0" smtClean="0"/>
              <a:t> 14µm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723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4820EA-6344-914C-82CA-B2326155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78264"/>
            <a:ext cx="5012201" cy="476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2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/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92708F-4976-2647-8D48-D4672B3E1A5E}"/>
              </a:ext>
            </a:extLst>
          </p:cNvPr>
          <p:cNvSpPr txBox="1"/>
          <p:nvPr/>
        </p:nvSpPr>
        <p:spPr>
          <a:xfrm>
            <a:off x="3192228" y="1443606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R=20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FC128B-FC4B-2E43-B1EF-EFDF760D2A4B}"/>
              </a:ext>
            </a:extLst>
          </p:cNvPr>
          <p:cNvSpPr txBox="1"/>
          <p:nvPr/>
        </p:nvSpPr>
        <p:spPr>
          <a:xfrm>
            <a:off x="325271" y="154017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SED measurement</a:t>
            </a:r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51350"/>
            <a:ext cx="1121548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</a:t>
            </a:r>
            <a:r>
              <a:rPr lang="en-US" altLang="ja-JP" dirty="0" smtClean="0"/>
              <a:t> 14µm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480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57EE15-D95B-8F4A-898F-58004E92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80064"/>
            <a:ext cx="5008415" cy="4762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2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/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92708F-4976-2647-8D48-D4672B3E1A5E}"/>
              </a:ext>
            </a:extLst>
          </p:cNvPr>
          <p:cNvSpPr txBox="1"/>
          <p:nvPr/>
        </p:nvSpPr>
        <p:spPr>
          <a:xfrm>
            <a:off x="5848343" y="2787292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R=295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17EAF3-4591-0747-BA4D-5FB1387C7F76}"/>
              </a:ext>
            </a:extLst>
          </p:cNvPr>
          <p:cNvSpPr txBox="1"/>
          <p:nvPr/>
        </p:nvSpPr>
        <p:spPr>
          <a:xfrm>
            <a:off x="325271" y="1540178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Stellar activity monitor</a:t>
            </a:r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51350"/>
            <a:ext cx="1121548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</a:t>
            </a:r>
            <a:r>
              <a:rPr lang="en-US" altLang="ja-JP" dirty="0" smtClean="0"/>
              <a:t> 20µm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68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B73240-8529-7A4A-ACAB-958C9F96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65449"/>
            <a:ext cx="5012201" cy="476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2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/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92708F-4976-2647-8D48-D4672B3E1A5E}"/>
              </a:ext>
            </a:extLst>
          </p:cNvPr>
          <p:cNvSpPr txBox="1"/>
          <p:nvPr/>
        </p:nvSpPr>
        <p:spPr>
          <a:xfrm>
            <a:off x="3158531" y="1474409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R=20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17EAF3-4591-0747-BA4D-5FB1387C7F76}"/>
              </a:ext>
            </a:extLst>
          </p:cNvPr>
          <p:cNvSpPr txBox="1"/>
          <p:nvPr/>
        </p:nvSpPr>
        <p:spPr>
          <a:xfrm>
            <a:off x="325271" y="154017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SED measurement</a:t>
            </a:r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51350"/>
            <a:ext cx="1121548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</a:t>
            </a:r>
            <a:r>
              <a:rPr lang="en-US" altLang="ja-JP" dirty="0" smtClean="0"/>
              <a:t> 20µm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542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7AF673-8B6A-D44D-A675-9A254405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Appendix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CD290D-3E11-0A44-B101-4F9552716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57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6C0726-0185-1C40-A376-40F031D1D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Calculation of </a:t>
            </a:r>
            <a:r>
              <a:rPr lang="en-US" altLang="ja-JP" dirty="0"/>
              <a:t>efficiency for OST MISC concept 2 v2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506728-0797-D242-9661-2F6D698AD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Taro Matsuo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7C10D1-CCE7-7247-9576-E965D599461B}"/>
              </a:ext>
            </a:extLst>
          </p:cNvPr>
          <p:cNvSpPr txBox="1"/>
          <p:nvPr/>
        </p:nvSpPr>
        <p:spPr>
          <a:xfrm>
            <a:off x="10668000" y="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July 23, 2018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44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1A7AB0-CF1C-434D-B828-5EB12E192082}"/>
              </a:ext>
            </a:extLst>
          </p:cNvPr>
          <p:cNvCxnSpPr>
            <a:cxnSpLocks/>
          </p:cNvCxnSpPr>
          <p:nvPr/>
        </p:nvCxnSpPr>
        <p:spPr>
          <a:xfrm>
            <a:off x="3497299" y="5057444"/>
            <a:ext cx="0" cy="537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0B30A8-DC28-B14B-A290-80C93743F597}"/>
              </a:ext>
            </a:extLst>
          </p:cNvPr>
          <p:cNvCxnSpPr>
            <a:cxnSpLocks/>
          </p:cNvCxnSpPr>
          <p:nvPr/>
        </p:nvCxnSpPr>
        <p:spPr>
          <a:xfrm>
            <a:off x="4447593" y="5057444"/>
            <a:ext cx="0" cy="537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44F83E-60B7-F242-9587-CCED47F850AF}"/>
              </a:ext>
            </a:extLst>
          </p:cNvPr>
          <p:cNvCxnSpPr>
            <a:cxnSpLocks/>
          </p:cNvCxnSpPr>
          <p:nvPr/>
        </p:nvCxnSpPr>
        <p:spPr>
          <a:xfrm>
            <a:off x="376522" y="4891253"/>
            <a:ext cx="10883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04A829-6B08-5A4D-B069-312E2432B2EE}"/>
              </a:ext>
            </a:extLst>
          </p:cNvPr>
          <p:cNvCxnSpPr>
            <a:cxnSpLocks/>
          </p:cNvCxnSpPr>
          <p:nvPr/>
        </p:nvCxnSpPr>
        <p:spPr>
          <a:xfrm>
            <a:off x="699247" y="2878567"/>
            <a:ext cx="10654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9B4595-C2D4-B741-82B5-CA14A53E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Configuration of OST Concept 2</a:t>
            </a:r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4C772C-1DD6-704C-8D2F-B3EB37AA5591}"/>
              </a:ext>
            </a:extLst>
          </p:cNvPr>
          <p:cNvSpPr/>
          <p:nvPr/>
        </p:nvSpPr>
        <p:spPr>
          <a:xfrm>
            <a:off x="2365590" y="2492188"/>
            <a:ext cx="1988457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5751F4-867B-D64D-9BF1-14B44DB3F7D8}"/>
              </a:ext>
            </a:extLst>
          </p:cNvPr>
          <p:cNvSpPr txBox="1"/>
          <p:nvPr/>
        </p:nvSpPr>
        <p:spPr>
          <a:xfrm>
            <a:off x="2721662" y="325377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Telescope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34832C-39A6-E449-8647-48F48FF1B967}"/>
              </a:ext>
            </a:extLst>
          </p:cNvPr>
          <p:cNvSpPr txBox="1"/>
          <p:nvPr/>
        </p:nvSpPr>
        <p:spPr>
          <a:xfrm>
            <a:off x="2365590" y="2563022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Four gold mirrors 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BD6050-64B7-0741-BCF8-1FB6D797C101}"/>
              </a:ext>
            </a:extLst>
          </p:cNvPr>
          <p:cNvSpPr/>
          <p:nvPr/>
        </p:nvSpPr>
        <p:spPr>
          <a:xfrm>
            <a:off x="4985420" y="2492188"/>
            <a:ext cx="1988457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D212E8-6E8C-9648-9CD6-1D4C4473172C}"/>
              </a:ext>
            </a:extLst>
          </p:cNvPr>
          <p:cNvSpPr txBox="1"/>
          <p:nvPr/>
        </p:nvSpPr>
        <p:spPr>
          <a:xfrm>
            <a:off x="4746405" y="3253774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Relay optical systems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1AE137-0495-BC41-982C-B2EFC63AD780}"/>
              </a:ext>
            </a:extLst>
          </p:cNvPr>
          <p:cNvSpPr txBox="1"/>
          <p:nvPr/>
        </p:nvSpPr>
        <p:spPr>
          <a:xfrm>
            <a:off x="4920722" y="256302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Seven gold mirrors </a:t>
            </a:r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470E16-12E8-E84F-A9E2-0326652317DD}"/>
              </a:ext>
            </a:extLst>
          </p:cNvPr>
          <p:cNvSpPr/>
          <p:nvPr/>
        </p:nvSpPr>
        <p:spPr>
          <a:xfrm>
            <a:off x="7625804" y="2492188"/>
            <a:ext cx="1988457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F7B317-B888-FC4F-B586-AE620D4955EF}"/>
              </a:ext>
            </a:extLst>
          </p:cNvPr>
          <p:cNvSpPr txBox="1"/>
          <p:nvPr/>
        </p:nvSpPr>
        <p:spPr>
          <a:xfrm>
            <a:off x="7386789" y="3253774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Densified pupil system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605DFB-C4DE-654C-B67C-734B4D3C80A4}"/>
              </a:ext>
            </a:extLst>
          </p:cNvPr>
          <p:cNvSpPr txBox="1"/>
          <p:nvPr/>
        </p:nvSpPr>
        <p:spPr>
          <a:xfrm>
            <a:off x="7578260" y="2563022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Four gold mirrors </a:t>
            </a:r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012C02-C1E1-8F48-933B-220F3BDE7976}"/>
              </a:ext>
            </a:extLst>
          </p:cNvPr>
          <p:cNvSpPr/>
          <p:nvPr/>
        </p:nvSpPr>
        <p:spPr>
          <a:xfrm>
            <a:off x="3023853" y="4511674"/>
            <a:ext cx="1988457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B5DC52-BF13-DD45-BBC0-AA21961D66DF}"/>
              </a:ext>
            </a:extLst>
          </p:cNvPr>
          <p:cNvSpPr txBox="1"/>
          <p:nvPr/>
        </p:nvSpPr>
        <p:spPr>
          <a:xfrm>
            <a:off x="3023853" y="458250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Dichroic mirrors</a:t>
            </a:r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D02F43-452F-1D4A-8AF0-C6FDE292C67D}"/>
              </a:ext>
            </a:extLst>
          </p:cNvPr>
          <p:cNvSpPr/>
          <p:nvPr/>
        </p:nvSpPr>
        <p:spPr>
          <a:xfrm>
            <a:off x="5346031" y="4523700"/>
            <a:ext cx="1988457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5F6C13-E7E7-7947-9D10-36C53EEE8B10}"/>
              </a:ext>
            </a:extLst>
          </p:cNvPr>
          <p:cNvSpPr txBox="1"/>
          <p:nvPr/>
        </p:nvSpPr>
        <p:spPr>
          <a:xfrm>
            <a:off x="5531430" y="4550158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Transmission </a:t>
            </a:r>
          </a:p>
          <a:p>
            <a:r>
              <a:rPr lang="en-US" altLang="ja-JP" dirty="0"/>
              <a:t>grating</a:t>
            </a:r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A2EBC9-C9E7-BF4D-B942-EBB13F88B79D}"/>
              </a:ext>
            </a:extLst>
          </p:cNvPr>
          <p:cNvSpPr/>
          <p:nvPr/>
        </p:nvSpPr>
        <p:spPr>
          <a:xfrm>
            <a:off x="684750" y="4523700"/>
            <a:ext cx="1988457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4BA779-9E60-4D40-B817-BD0F9C076C1D}"/>
              </a:ext>
            </a:extLst>
          </p:cNvPr>
          <p:cNvSpPr txBox="1"/>
          <p:nvPr/>
        </p:nvSpPr>
        <p:spPr>
          <a:xfrm>
            <a:off x="3997973" y="6345691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  Spectrograph</a:t>
            </a:r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3DC59-D322-6642-8C93-02CC5FCD8DCA}"/>
              </a:ext>
            </a:extLst>
          </p:cNvPr>
          <p:cNvSpPr txBox="1"/>
          <p:nvPr/>
        </p:nvSpPr>
        <p:spPr>
          <a:xfrm>
            <a:off x="607210" y="4594534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Three gold mirrors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C0B178-8C1A-3248-A3EC-F5D3668EBB35}"/>
              </a:ext>
            </a:extLst>
          </p:cNvPr>
          <p:cNvSpPr/>
          <p:nvPr/>
        </p:nvSpPr>
        <p:spPr>
          <a:xfrm>
            <a:off x="7632048" y="4497242"/>
            <a:ext cx="2090228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891226-6ABE-0E46-9C44-398F4BD4E2D9}"/>
              </a:ext>
            </a:extLst>
          </p:cNvPr>
          <p:cNvSpPr txBox="1"/>
          <p:nvPr/>
        </p:nvSpPr>
        <p:spPr>
          <a:xfrm>
            <a:off x="7596189" y="4572059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Four or three </a:t>
            </a:r>
          </a:p>
          <a:p>
            <a:r>
              <a:rPr lang="en-US" altLang="ja-JP" dirty="0"/>
              <a:t>AR-coated lens</a:t>
            </a:r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8166AD-1AA2-544E-9FC1-1EF148452805}"/>
              </a:ext>
            </a:extLst>
          </p:cNvPr>
          <p:cNvSpPr/>
          <p:nvPr/>
        </p:nvSpPr>
        <p:spPr>
          <a:xfrm>
            <a:off x="10057847" y="4508634"/>
            <a:ext cx="1988457" cy="69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FF09E1-B8BF-8F41-A5BF-689CF70180AC}"/>
              </a:ext>
            </a:extLst>
          </p:cNvPr>
          <p:cNvSpPr txBox="1"/>
          <p:nvPr/>
        </p:nvSpPr>
        <p:spPr>
          <a:xfrm>
            <a:off x="10515151" y="4662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Detector</a:t>
            </a:r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BB047E-37CE-D44D-867C-9313B6C89D83}"/>
              </a:ext>
            </a:extLst>
          </p:cNvPr>
          <p:cNvSpPr/>
          <p:nvPr/>
        </p:nvSpPr>
        <p:spPr>
          <a:xfrm>
            <a:off x="607210" y="3908611"/>
            <a:ext cx="9253966" cy="2413803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335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872B77-9FD5-2F47-9F53-2EBBB988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Gold mirror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0B4E1F-C457-5248-BFA0-E784ED65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3" y="1690688"/>
            <a:ext cx="5693227" cy="4351338"/>
          </a:xfrm>
        </p:spPr>
        <p:txBody>
          <a:bodyPr/>
          <a:lstStyle/>
          <a:p>
            <a:r>
              <a:rPr lang="en-US" altLang="ja-JP" dirty="0"/>
              <a:t>Two types of gold mirrors are considered. </a:t>
            </a:r>
          </a:p>
          <a:p>
            <a:r>
              <a:rPr lang="en-US" altLang="ja-JP" dirty="0"/>
              <a:t>The reflectivity was set to: 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</a:t>
            </a:r>
            <a:r>
              <a:rPr lang="en-US" altLang="ja-JP" sz="2400" dirty="0"/>
              <a:t>for protected gold mirror,                  0.985 in shortest channel,                   0.988 in middle one,	                  0.990 in longer one. 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dirty="0"/>
              <a:t>for bare gold mirror,                            0.994 in all channels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7B1D04-B69D-C340-BA13-A7A745C2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88" y="3742873"/>
            <a:ext cx="4325256" cy="27032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0E7C8B-1744-4645-AA27-2C75DCD526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50824"/>
          <a:stretch/>
        </p:blipFill>
        <p:spPr>
          <a:xfrm>
            <a:off x="5650164" y="455843"/>
            <a:ext cx="6505420" cy="307113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D7FF9-1759-764B-A836-64BAC3A121EC}"/>
              </a:ext>
            </a:extLst>
          </p:cNvPr>
          <p:cNvSpPr txBox="1"/>
          <p:nvPr/>
        </p:nvSpPr>
        <p:spPr>
          <a:xfrm>
            <a:off x="8519885" y="332921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Edmund optics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64EA17-4004-A346-B117-11AB2ACB5275}"/>
              </a:ext>
            </a:extLst>
          </p:cNvPr>
          <p:cNvSpPr txBox="1"/>
          <p:nvPr/>
        </p:nvSpPr>
        <p:spPr>
          <a:xfrm>
            <a:off x="7838608" y="6495925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Rocky Mountain Instrument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54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B2E824-F92D-0744-A40C-ABABD0D9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Optical design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54E789-0AA3-6347-A914-264D3C804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The OST MISC transit spectrograph was successfully updated as follows;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The observing wavelength ranges from 2.8 to 20µm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The number of the detector samplings are optimized because of the higher dark current of MCT detector and smaller diameter: 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en-US" altLang="ja-JP" sz="2400" dirty="0"/>
              <a:t>- The number of samplings for each spectral element is 135 pixels for short, 270 pixels for middle and 340 pixels for long band.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The higher throughput over the entire wavelength range is provided. 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7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D2C51E-9F12-6343-AD58-7847605F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Two Configurations for dichroic mirror</a:t>
            </a:r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B362D8-B223-9A45-AF2E-72D81D6E9FE1}"/>
              </a:ext>
            </a:extLst>
          </p:cNvPr>
          <p:cNvCxnSpPr/>
          <p:nvPr/>
        </p:nvCxnSpPr>
        <p:spPr>
          <a:xfrm flipH="1">
            <a:off x="1000461" y="3195021"/>
            <a:ext cx="3668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A42730-1F72-2E46-B268-B3A2B06F65E5}"/>
              </a:ext>
            </a:extLst>
          </p:cNvPr>
          <p:cNvSpPr txBox="1"/>
          <p:nvPr/>
        </p:nvSpPr>
        <p:spPr>
          <a:xfrm>
            <a:off x="1562539" y="5366238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Configuration 1 (Current)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065410-78E6-FC4B-B430-F8FC91B308C6}"/>
              </a:ext>
            </a:extLst>
          </p:cNvPr>
          <p:cNvSpPr txBox="1"/>
          <p:nvPr/>
        </p:nvSpPr>
        <p:spPr>
          <a:xfrm>
            <a:off x="4593515" y="277547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2.8</a:t>
            </a:r>
            <a:r>
              <a:rPr kumimoji="1" lang="en-US" altLang="ja-JP" dirty="0"/>
              <a:t>-20µm</a:t>
            </a:r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013279-2141-6C43-876A-70AF89A39543}"/>
              </a:ext>
            </a:extLst>
          </p:cNvPr>
          <p:cNvSpPr/>
          <p:nvPr/>
        </p:nvSpPr>
        <p:spPr>
          <a:xfrm rot="2700000">
            <a:off x="3281082" y="2732442"/>
            <a:ext cx="64546" cy="87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54156A-EB9E-1C4E-96F7-4A4EDB733BFF}"/>
              </a:ext>
            </a:extLst>
          </p:cNvPr>
          <p:cNvCxnSpPr>
            <a:cxnSpLocks/>
          </p:cNvCxnSpPr>
          <p:nvPr/>
        </p:nvCxnSpPr>
        <p:spPr>
          <a:xfrm>
            <a:off x="3326248" y="3144805"/>
            <a:ext cx="0" cy="128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6E0C01-AAF1-864A-A124-B6CFD10A4681}"/>
              </a:ext>
            </a:extLst>
          </p:cNvPr>
          <p:cNvSpPr txBox="1"/>
          <p:nvPr/>
        </p:nvSpPr>
        <p:spPr>
          <a:xfrm>
            <a:off x="3068623" y="4477657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2.8-5.5 µm</a:t>
            </a:r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45FC27-5831-4247-91BF-15E4A674393B}"/>
              </a:ext>
            </a:extLst>
          </p:cNvPr>
          <p:cNvSpPr/>
          <p:nvPr/>
        </p:nvSpPr>
        <p:spPr>
          <a:xfrm rot="2700000">
            <a:off x="2347499" y="2727647"/>
            <a:ext cx="64546" cy="87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6B04F7-EBAE-F64D-A8CD-3ABEE8261490}"/>
              </a:ext>
            </a:extLst>
          </p:cNvPr>
          <p:cNvCxnSpPr>
            <a:cxnSpLocks/>
          </p:cNvCxnSpPr>
          <p:nvPr/>
        </p:nvCxnSpPr>
        <p:spPr>
          <a:xfrm>
            <a:off x="2392665" y="3140010"/>
            <a:ext cx="0" cy="128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B8038E-832D-7C4E-9F58-B5B64537AFE0}"/>
              </a:ext>
            </a:extLst>
          </p:cNvPr>
          <p:cNvSpPr txBox="1"/>
          <p:nvPr/>
        </p:nvSpPr>
        <p:spPr>
          <a:xfrm>
            <a:off x="1697377" y="447286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5.5-10.5µm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6287F1-7088-794A-A63B-B4FCFEB0C808}"/>
              </a:ext>
            </a:extLst>
          </p:cNvPr>
          <p:cNvSpPr txBox="1"/>
          <p:nvPr/>
        </p:nvSpPr>
        <p:spPr>
          <a:xfrm>
            <a:off x="180007" y="277067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10.5-20 µm</a:t>
            </a:r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AF0311-A2C9-3844-AB95-C38B3672442E}"/>
              </a:ext>
            </a:extLst>
          </p:cNvPr>
          <p:cNvSpPr/>
          <p:nvPr/>
        </p:nvSpPr>
        <p:spPr>
          <a:xfrm>
            <a:off x="180007" y="2017486"/>
            <a:ext cx="5604860" cy="307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18300A-59DE-C543-9A99-317578799E6C}"/>
              </a:ext>
            </a:extLst>
          </p:cNvPr>
          <p:cNvCxnSpPr/>
          <p:nvPr/>
        </p:nvCxnSpPr>
        <p:spPr>
          <a:xfrm flipH="1">
            <a:off x="7353322" y="3195021"/>
            <a:ext cx="3668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522C3B-53F6-B341-883C-02FF1B91A62C}"/>
              </a:ext>
            </a:extLst>
          </p:cNvPr>
          <p:cNvSpPr txBox="1"/>
          <p:nvPr/>
        </p:nvSpPr>
        <p:spPr>
          <a:xfrm>
            <a:off x="7915400" y="5366238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Configuration 2 (Current)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54C2C9-5CC3-B74B-AC68-5AEC3750F7D7}"/>
              </a:ext>
            </a:extLst>
          </p:cNvPr>
          <p:cNvSpPr txBox="1"/>
          <p:nvPr/>
        </p:nvSpPr>
        <p:spPr>
          <a:xfrm>
            <a:off x="10946376" y="277547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2.8</a:t>
            </a:r>
            <a:r>
              <a:rPr kumimoji="1" lang="en-US" altLang="ja-JP" dirty="0"/>
              <a:t>-20µm</a:t>
            </a:r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0DBE48-1370-C248-8A14-FE7C7CB06EBC}"/>
              </a:ext>
            </a:extLst>
          </p:cNvPr>
          <p:cNvSpPr/>
          <p:nvPr/>
        </p:nvSpPr>
        <p:spPr>
          <a:xfrm rot="2700000">
            <a:off x="9633943" y="2732442"/>
            <a:ext cx="64546" cy="87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8D982D-2B18-1742-8DC7-9F4C9A2275D1}"/>
              </a:ext>
            </a:extLst>
          </p:cNvPr>
          <p:cNvCxnSpPr>
            <a:cxnSpLocks/>
          </p:cNvCxnSpPr>
          <p:nvPr/>
        </p:nvCxnSpPr>
        <p:spPr>
          <a:xfrm>
            <a:off x="9679109" y="3144805"/>
            <a:ext cx="0" cy="128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71BBA0-4630-2D4A-BD10-D3B3BC44E633}"/>
              </a:ext>
            </a:extLst>
          </p:cNvPr>
          <p:cNvSpPr txBox="1"/>
          <p:nvPr/>
        </p:nvSpPr>
        <p:spPr>
          <a:xfrm>
            <a:off x="9421484" y="4477657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10.5-20 µm</a:t>
            </a:r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3E4193-292E-A647-8FF0-4278191B5DD1}"/>
              </a:ext>
            </a:extLst>
          </p:cNvPr>
          <p:cNvSpPr/>
          <p:nvPr/>
        </p:nvSpPr>
        <p:spPr>
          <a:xfrm rot="2700000">
            <a:off x="8700360" y="2727647"/>
            <a:ext cx="64546" cy="87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6BD65A-16D5-864D-9FA1-DF192A845AEA}"/>
              </a:ext>
            </a:extLst>
          </p:cNvPr>
          <p:cNvCxnSpPr>
            <a:cxnSpLocks/>
          </p:cNvCxnSpPr>
          <p:nvPr/>
        </p:nvCxnSpPr>
        <p:spPr>
          <a:xfrm>
            <a:off x="8745526" y="3140010"/>
            <a:ext cx="0" cy="128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627B4D-C4A5-CA43-8578-9A0A1E2329E8}"/>
              </a:ext>
            </a:extLst>
          </p:cNvPr>
          <p:cNvSpPr txBox="1"/>
          <p:nvPr/>
        </p:nvSpPr>
        <p:spPr>
          <a:xfrm>
            <a:off x="8050238" y="447286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5.5-10.5µm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F5AB25-7EF8-E94D-8402-629163912A73}"/>
              </a:ext>
            </a:extLst>
          </p:cNvPr>
          <p:cNvSpPr txBox="1"/>
          <p:nvPr/>
        </p:nvSpPr>
        <p:spPr>
          <a:xfrm>
            <a:off x="6532868" y="277067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2.8-5.5 µm</a:t>
            </a:r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CDC678-3609-9648-9B0C-5D19C31D1A27}"/>
              </a:ext>
            </a:extLst>
          </p:cNvPr>
          <p:cNvSpPr/>
          <p:nvPr/>
        </p:nvSpPr>
        <p:spPr>
          <a:xfrm>
            <a:off x="6532868" y="2017486"/>
            <a:ext cx="5604860" cy="307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73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922F1A-069C-244F-A3C8-5B456CC0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Dichroic mirror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89D895-DB01-D348-BE6F-631F4A7B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54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I asked about the performances of two dichroic mirrors used for the OST concept 1 (6-25µm) to MATERION; 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the material is KRS-5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the following  reflectivity and transmissivity are expected and developments are necessary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the reflectivity is probably higher than 90 % over the whole wavelength range.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the transmissivity is probably higher than 80 % for 6- 14µm and 70% for 14-25µm.</a:t>
            </a:r>
          </a:p>
          <a:p>
            <a:r>
              <a:rPr lang="en-US" altLang="ja-JP" dirty="0"/>
              <a:t>In this calculation, the reflectivity was set to 90% for the three channels and the transmissivity was set to 80% for the shortest and middle channels and 70% for the lonest one.  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70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410E99-93AA-D04A-8168-42C93B34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Relative grating efficiency</a:t>
            </a:r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41D7F1-3071-2248-B9D7-E2939A67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ja-JP" dirty="0"/>
              <a:t>Blaze wavelength: 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 4000nm for channel 1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 7800nm for channel 2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 15000nm for channel 3</a:t>
            </a:r>
          </a:p>
          <a:p>
            <a:pPr>
              <a:buFont typeface="Wingdings" pitchFamily="2" charset="2"/>
              <a:buChar char="ü"/>
            </a:pPr>
            <a:endParaRPr lang="en-US" altLang="ja-JP" dirty="0"/>
          </a:p>
          <a:p>
            <a:r>
              <a:rPr kumimoji="1" lang="en-US" altLang="ja-JP" dirty="0"/>
              <a:t>The peak of the efficiency was set to 0.8 for all channels.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322BF6-DA4C-704D-BE27-2ACF2FBF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71" y="1491344"/>
            <a:ext cx="4572000" cy="4572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8E1D45-BF40-AA41-A87B-3659C60EADBD}"/>
              </a:ext>
            </a:extLst>
          </p:cNvPr>
          <p:cNvSpPr txBox="1"/>
          <p:nvPr/>
        </p:nvSpPr>
        <p:spPr>
          <a:xfrm>
            <a:off x="8717724" y="6063344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Wavelength (nm)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9C6909-DCD8-2E49-9E5F-6414BDB1644B}"/>
              </a:ext>
            </a:extLst>
          </p:cNvPr>
          <p:cNvSpPr txBox="1"/>
          <p:nvPr/>
        </p:nvSpPr>
        <p:spPr>
          <a:xfrm rot="16200000">
            <a:off x="6036212" y="3258849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Relative Efficiency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7556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F78E1F-2E35-674E-9D40-2903627B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Grism</a:t>
            </a:r>
            <a:r>
              <a:rPr kumimoji="1" lang="en-US" altLang="ja-JP" dirty="0"/>
              <a:t> Efficiency</a:t>
            </a:r>
            <a:endParaRPr kumimoji="1" lang="ja-JP" altLang="en-US"/>
          </a:p>
        </p:txBody>
      </p:sp>
      <p:pic>
        <p:nvPicPr>
          <p:cNvPr id="2050" name="Picture 2" descr="https://www.naoj.org/Observing/Instruments/MOIRCS/IMGS/grism_eff_R500_small.jp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17C846-61A5-EC4E-A6A4-4D3096B8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607047" y="3442205"/>
            <a:ext cx="4403332" cy="28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F7A2C4-4073-B847-8590-B611D4991069}"/>
              </a:ext>
            </a:extLst>
          </p:cNvPr>
          <p:cNvSpPr txBox="1"/>
          <p:nvPr/>
        </p:nvSpPr>
        <p:spPr>
          <a:xfrm>
            <a:off x="6607047" y="6391854"/>
            <a:ext cx="533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KRS-5 f</a:t>
            </a:r>
            <a:r>
              <a:rPr kumimoji="1" lang="en-US" altLang="ja-JP" dirty="0"/>
              <a:t>or Subaru/MOIRCS (</a:t>
            </a:r>
            <a:r>
              <a:rPr kumimoji="1" lang="en-US" altLang="ja-JP" dirty="0" err="1"/>
              <a:t>Tokoku</a:t>
            </a:r>
            <a:r>
              <a:rPr kumimoji="1" lang="en-US" altLang="ja-JP" dirty="0"/>
              <a:t> et al. 2007) 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96881A-FA4A-3646-B96D-7D988640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563671"/>
            <a:ext cx="7023100" cy="24765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6057F8-2B54-0B41-AD71-5453FB9DD990}"/>
              </a:ext>
            </a:extLst>
          </p:cNvPr>
          <p:cNvSpPr txBox="1"/>
          <p:nvPr/>
        </p:nvSpPr>
        <p:spPr>
          <a:xfrm>
            <a:off x="6096000" y="2988231"/>
            <a:ext cx="582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Ge </a:t>
            </a:r>
            <a:r>
              <a:rPr kumimoji="1" lang="en-US" altLang="ja-JP" dirty="0" err="1"/>
              <a:t>grism</a:t>
            </a:r>
            <a:r>
              <a:rPr kumimoji="1" lang="en-US" altLang="ja-JP" dirty="0"/>
              <a:t> for LBT/</a:t>
            </a:r>
            <a:r>
              <a:rPr kumimoji="1" lang="en-US" altLang="ja-JP" dirty="0" err="1"/>
              <a:t>LMIRCam</a:t>
            </a:r>
            <a:r>
              <a:rPr kumimoji="1" lang="en-US" altLang="ja-JP" dirty="0"/>
              <a:t> (</a:t>
            </a:r>
            <a:r>
              <a:rPr kumimoji="1" lang="en-US" altLang="ja-JP" dirty="0" err="1"/>
              <a:t>Kuzumenko</a:t>
            </a:r>
            <a:r>
              <a:rPr kumimoji="1" lang="en-US" altLang="ja-JP" dirty="0"/>
              <a:t> et al. 2012)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B8191A-FB21-2643-B1DA-BFBB3528A2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6481" y="2555897"/>
            <a:ext cx="4563382" cy="311271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992FF2-760F-FC42-BEAB-E1D93768B8E8}"/>
              </a:ext>
            </a:extLst>
          </p:cNvPr>
          <p:cNvSpPr txBox="1"/>
          <p:nvPr/>
        </p:nvSpPr>
        <p:spPr>
          <a:xfrm>
            <a:off x="1085731" y="5837129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 </a:t>
            </a:r>
            <a:r>
              <a:rPr kumimoji="1" lang="en-US" altLang="ja-JP" dirty="0" err="1"/>
              <a:t>Grism</a:t>
            </a:r>
            <a:r>
              <a:rPr kumimoji="1" lang="en-US" altLang="ja-JP" dirty="0"/>
              <a:t> for JWST (</a:t>
            </a:r>
            <a:r>
              <a:rPr kumimoji="1" lang="en-US" altLang="ja-JP" dirty="0" err="1"/>
              <a:t>Deen</a:t>
            </a:r>
            <a:r>
              <a:rPr kumimoji="1" lang="en-US" altLang="ja-JP" dirty="0"/>
              <a:t> et al. 2016)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56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3419D5-7488-324A-9D3C-D01E2A51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 coat</a:t>
            </a:r>
            <a:endParaRPr kumimoji="1" lang="ja-JP" altLang="en-US"/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F290A3-E8B5-4E49-877F-9ECC69F6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1412261"/>
            <a:ext cx="5580530" cy="246049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400" dirty="0"/>
              <a:t>AR coat is commonly used for the wavelength shorter than 12µm. </a:t>
            </a:r>
          </a:p>
          <a:p>
            <a:r>
              <a:rPr lang="en-US" altLang="ja-JP" sz="2400" dirty="0"/>
              <a:t>There are several companies that provide AR coat with </a:t>
            </a:r>
            <a:r>
              <a:rPr kumimoji="1" lang="en-US" altLang="ja-JP" sz="2400" dirty="0"/>
              <a:t>95% transmissivity.</a:t>
            </a:r>
          </a:p>
          <a:p>
            <a:r>
              <a:rPr lang="en-US" altLang="ja-JP" sz="2400" dirty="0"/>
              <a:t>In this simulation, transmissivity of each lens was set to 98% for the shortest and middle channels and 90% for the longest channel. </a:t>
            </a:r>
            <a:endParaRPr kumimoji="1" lang="ja-JP" altLang="en-US" sz="24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9E2914-158A-5146-80F3-311C1120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5838"/>
            <a:ext cx="5384800" cy="4813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508E79-843B-114A-9F46-B26FC9FDA5EB}"/>
              </a:ext>
            </a:extLst>
          </p:cNvPr>
          <p:cNvSpPr txBox="1"/>
          <p:nvPr/>
        </p:nvSpPr>
        <p:spPr>
          <a:xfrm>
            <a:off x="8068235" y="579913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Wavelength (µm)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34DEBD-CD79-E745-9B1D-12C983C708F6}"/>
              </a:ext>
            </a:extLst>
          </p:cNvPr>
          <p:cNvSpPr txBox="1"/>
          <p:nvPr/>
        </p:nvSpPr>
        <p:spPr>
          <a:xfrm>
            <a:off x="6363454" y="6181397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Transmission curve of Ge lens used f</a:t>
            </a:r>
            <a:r>
              <a:rPr kumimoji="1" lang="en-US" altLang="ja-JP" dirty="0"/>
              <a:t>or testbed</a:t>
            </a:r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4BECF-8E8E-664A-B2B0-81B2CEAA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6416"/>
            <a:ext cx="4661647" cy="262964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BA0ADD-72B7-F34C-B0E6-13BD0A49FD49}"/>
              </a:ext>
            </a:extLst>
          </p:cNvPr>
          <p:cNvSpPr txBox="1"/>
          <p:nvPr/>
        </p:nvSpPr>
        <p:spPr>
          <a:xfrm>
            <a:off x="925995" y="6425915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Wide anti-reflection coating for optical window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000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13089C-A826-E748-AE2E-4999BEA0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Detector responsivity</a:t>
            </a:r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BB58B2-46C8-EC49-90A9-3821BF39E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4F8D79-3CA9-FD41-B66C-0D029B443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142" y="3539948"/>
            <a:ext cx="4615529" cy="277269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CF2CF6-595D-B54E-AC0F-304DCCACB345}"/>
              </a:ext>
            </a:extLst>
          </p:cNvPr>
          <p:cNvSpPr txBox="1"/>
          <p:nvPr/>
        </p:nvSpPr>
        <p:spPr>
          <a:xfrm>
            <a:off x="8133583" y="6312647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McMurty</a:t>
            </a:r>
            <a:r>
              <a:rPr kumimoji="1" lang="en-US" altLang="ja-JP" dirty="0"/>
              <a:t> et al. 2013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23748E-75D4-AF42-AD0B-67E3294E1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70" y="1301610"/>
            <a:ext cx="5884789" cy="48753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50AF44-171D-944C-8018-D7E134EF6550}"/>
              </a:ext>
            </a:extLst>
          </p:cNvPr>
          <p:cNvSpPr txBox="1"/>
          <p:nvPr/>
        </p:nvSpPr>
        <p:spPr>
          <a:xfrm>
            <a:off x="676196" y="6312647"/>
            <a:ext cx="559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5.5µm cut </a:t>
            </a:r>
            <a:r>
              <a:rPr lang="en-US" altLang="ja-JP" dirty="0"/>
              <a:t>HgCdTe detector (Rauscher et al. 2018) 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5DE2DA-9197-EC4F-A190-343C419C8D27}"/>
              </a:ext>
            </a:extLst>
          </p:cNvPr>
          <p:cNvSpPr txBox="1"/>
          <p:nvPr/>
        </p:nvSpPr>
        <p:spPr>
          <a:xfrm>
            <a:off x="6267791" y="932278"/>
            <a:ext cx="5511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5.5µm- and 10.5µm-cut HgCdTe detectors can be used for the shortest and middle channels.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The detector responsivities were set to 0.88 and </a:t>
            </a:r>
            <a:r>
              <a:rPr lang="en-US" altLang="ja-JP" sz="2400" dirty="0">
                <a:solidFill>
                  <a:srgbClr val="FF0000"/>
                </a:solidFill>
              </a:rPr>
              <a:t>0.78</a:t>
            </a:r>
            <a:r>
              <a:rPr lang="en-US" altLang="ja-JP" sz="2400" dirty="0"/>
              <a:t> for the shortest and middle channels.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74FD9A-A915-E041-B5BD-BF294028FFBB}"/>
              </a:ext>
            </a:extLst>
          </p:cNvPr>
          <p:cNvCxnSpPr/>
          <p:nvPr/>
        </p:nvCxnSpPr>
        <p:spPr>
          <a:xfrm>
            <a:off x="2779059" y="3539948"/>
            <a:ext cx="2689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A52EFE-EB71-6D49-A244-A84A8F73A289}"/>
              </a:ext>
            </a:extLst>
          </p:cNvPr>
          <p:cNvCxnSpPr>
            <a:cxnSpLocks/>
          </p:cNvCxnSpPr>
          <p:nvPr/>
        </p:nvCxnSpPr>
        <p:spPr>
          <a:xfrm>
            <a:off x="7453124" y="3897863"/>
            <a:ext cx="2705943" cy="71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333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03E61A-FE5E-D743-80F9-C031D928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Detector responsivity (longest channel)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CAFA74-CDB3-D64F-831E-4A517306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8506" cy="4351338"/>
          </a:xfrm>
        </p:spPr>
        <p:txBody>
          <a:bodyPr/>
          <a:lstStyle/>
          <a:p>
            <a:r>
              <a:rPr kumimoji="1" lang="en-US" altLang="ja-JP" dirty="0" err="1"/>
              <a:t>Si:As</a:t>
            </a:r>
            <a:r>
              <a:rPr kumimoji="1" lang="en-US" altLang="ja-JP" dirty="0"/>
              <a:t> detector with 16µm AR-coated window was</a:t>
            </a:r>
            <a:r>
              <a:rPr lang="en-US" altLang="ja-JP" dirty="0"/>
              <a:t> referred as the responsivity. </a:t>
            </a:r>
          </a:p>
          <a:p>
            <a:r>
              <a:rPr lang="en-US" altLang="ja-JP" dirty="0"/>
              <a:t>The detector responsivity for the longest wavelength was set to 70%. 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0024E6-3344-B840-A8FC-D87A6325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1970788"/>
            <a:ext cx="5414681" cy="406101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F6C6FE-6EFE-8046-B300-4BD61011C7CB}"/>
              </a:ext>
            </a:extLst>
          </p:cNvPr>
          <p:cNvSpPr txBox="1"/>
          <p:nvPr/>
        </p:nvSpPr>
        <p:spPr>
          <a:xfrm>
            <a:off x="9538446" y="6127233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Rieke et al.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15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5449B7-F33B-E744-B57D-6F98DA77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Updated optical design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4594D5-F3DD-AB4A-BA91-C6223394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31" y="1690688"/>
            <a:ext cx="8453138" cy="494428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2C09D-1884-8846-90E4-E7F163C47B75}"/>
              </a:ext>
            </a:extLst>
          </p:cNvPr>
          <p:cNvSpPr txBox="1"/>
          <p:nvPr/>
        </p:nvSpPr>
        <p:spPr>
          <a:xfrm>
            <a:off x="8881478" y="1321356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Generated by </a:t>
            </a:r>
            <a:r>
              <a:rPr lang="en-US" altLang="ja-JP" dirty="0" err="1"/>
              <a:t>Yamamuro</a:t>
            </a:r>
            <a:r>
              <a:rPr lang="en-US" altLang="ja-JP" dirty="0"/>
              <a:t>-san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543845-0A87-A544-92C5-B5864A6D3259}"/>
              </a:ext>
            </a:extLst>
          </p:cNvPr>
          <p:cNvSpPr txBox="1"/>
          <p:nvPr/>
        </p:nvSpPr>
        <p:spPr>
          <a:xfrm>
            <a:off x="377371" y="5558971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Additional field stop is added for reduction of </a:t>
            </a:r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E8BC74-F2E8-2440-890C-3FBCBE212DD8}"/>
              </a:ext>
            </a:extLst>
          </p:cNvPr>
          <p:cNvCxnSpPr/>
          <p:nvPr/>
        </p:nvCxnSpPr>
        <p:spPr>
          <a:xfrm flipH="1" flipV="1">
            <a:off x="7968343" y="4136571"/>
            <a:ext cx="2354226" cy="232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F2DB56-1EB4-C04F-8E34-4520D3D2D71C}"/>
              </a:ext>
            </a:extLst>
          </p:cNvPr>
          <p:cNvSpPr txBox="1"/>
          <p:nvPr/>
        </p:nvSpPr>
        <p:spPr>
          <a:xfrm>
            <a:off x="10068454" y="4368800"/>
            <a:ext cx="212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Additional field stop is added</a:t>
            </a:r>
            <a:r>
              <a:rPr lang="en-US" altLang="ja-JP" dirty="0"/>
              <a:t>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62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60CD41-EAE5-C949-885B-0AF0C868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Throughput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9B97A7-B5C0-EA43-B635-78863669BDA3}"/>
              </a:ext>
            </a:extLst>
          </p:cNvPr>
          <p:cNvSpPr txBox="1"/>
          <p:nvPr/>
        </p:nvSpPr>
        <p:spPr>
          <a:xfrm>
            <a:off x="8060953" y="591800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Wavelength (µm)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C09D8D-5CAA-AA44-A622-13E7B5BC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346008"/>
            <a:ext cx="4572000" cy="4572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60D826-5962-7543-BD8B-1336EB506F04}"/>
              </a:ext>
            </a:extLst>
          </p:cNvPr>
          <p:cNvSpPr txBox="1"/>
          <p:nvPr/>
        </p:nvSpPr>
        <p:spPr>
          <a:xfrm rot="16200000">
            <a:off x="5884439" y="344734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Throughput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567637-CC82-E646-A6AB-9E3B9E16140F}"/>
              </a:ext>
            </a:extLst>
          </p:cNvPr>
          <p:cNvSpPr txBox="1"/>
          <p:nvPr/>
        </p:nvSpPr>
        <p:spPr>
          <a:xfrm>
            <a:off x="7129288" y="248690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Band 1</a:t>
            </a:r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FB691B-0050-E048-A49F-AA0FA3370EA0}"/>
              </a:ext>
            </a:extLst>
          </p:cNvPr>
          <p:cNvSpPr txBox="1"/>
          <p:nvPr/>
        </p:nvSpPr>
        <p:spPr>
          <a:xfrm>
            <a:off x="8136134" y="176332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/>
                </a:solidFill>
              </a:rPr>
              <a:t>Band 2</a:t>
            </a:r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80AFFE-E430-9A45-8BF8-E0884B231955}"/>
              </a:ext>
            </a:extLst>
          </p:cNvPr>
          <p:cNvSpPr txBox="1"/>
          <p:nvPr/>
        </p:nvSpPr>
        <p:spPr>
          <a:xfrm>
            <a:off x="9344722" y="254998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</a:rPr>
              <a:t>Band 3</a:t>
            </a:r>
            <a:endParaRPr kumimoji="1" lang="ja-JP" alt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07EF5D-9862-D44D-9DB9-BFF35CB92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782983"/>
              </p:ext>
            </p:extLst>
          </p:nvPr>
        </p:nvGraphicFramePr>
        <p:xfrm>
          <a:off x="173220" y="2280348"/>
          <a:ext cx="5892801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681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83860821"/>
                    </a:ext>
                  </a:extLst>
                </a:gridCol>
                <a:gridCol w="113225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08099698"/>
                    </a:ext>
                  </a:extLst>
                </a:gridCol>
                <a:gridCol w="9514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91338676"/>
                    </a:ext>
                  </a:extLst>
                </a:gridCol>
                <a:gridCol w="113225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5622565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Band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Band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Band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6468188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wavelength [µm]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2.8-5.5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>
                          <a:effectLst/>
                        </a:rPr>
                        <a:t>5.5-10.5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11-20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6623884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240167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Telescope (x4)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0.97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8637955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Relay mirror (x6)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1779049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Densified pupil spectrograph (x 7)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862889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Dichroich mirror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0.8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8885583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Dichroich mirror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0.9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1265017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Grating at peak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7127313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AR coat lens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0.66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3565209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detector quantum efficiency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0.88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0.78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0.7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73091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Contamination/slit loss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0.9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0.9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0.9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81843977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8F845E-466F-054E-BC50-8E1FD557DE03}"/>
              </a:ext>
            </a:extLst>
          </p:cNvPr>
          <p:cNvSpPr txBox="1"/>
          <p:nvPr/>
        </p:nvSpPr>
        <p:spPr>
          <a:xfrm>
            <a:off x="838200" y="5920965"/>
            <a:ext cx="519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For more information, please refer to Appendix.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59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1C9F11-F81C-B043-85D8-169B9FF9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Zodiacal light</a:t>
            </a:r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DC228B-B45A-3A49-A6BA-3622754F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512"/>
            <a:ext cx="5257800" cy="4351338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A+B model was applied for calculation. </a:t>
            </a:r>
          </a:p>
          <a:p>
            <a:r>
              <a:rPr lang="en-US" altLang="ja-JP" sz="2400" dirty="0"/>
              <a:t>The field of view was tentatively set to 2.5” and </a:t>
            </a:r>
            <a:r>
              <a:rPr lang="en-US" altLang="ja-JP" sz="2400" dirty="0">
                <a:solidFill>
                  <a:srgbClr val="FF0000"/>
                </a:solidFill>
              </a:rPr>
              <a:t>additional field stop with radius of 1.5”is added to the long channel</a:t>
            </a:r>
            <a:r>
              <a:rPr lang="en-US" altLang="ja-JP" sz="2400" dirty="0"/>
              <a:t>.</a:t>
            </a:r>
            <a:endParaRPr kumimoji="1"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594991-1914-B14A-A923-C177042A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47" y="1194263"/>
            <a:ext cx="5405244" cy="49911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BAB342-03B1-C44F-B657-807FEAEBE805}"/>
              </a:ext>
            </a:extLst>
          </p:cNvPr>
          <p:cNvSpPr txBox="1"/>
          <p:nvPr/>
        </p:nvSpPr>
        <p:spPr>
          <a:xfrm>
            <a:off x="8617153" y="635619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Glasse</a:t>
            </a:r>
            <a:r>
              <a:rPr kumimoji="1" lang="en-US" altLang="ja-JP" dirty="0"/>
              <a:t> et al. PASP 2015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B72F25-B45D-1941-9A59-E0AB75D0735B}"/>
              </a:ext>
            </a:extLst>
          </p:cNvPr>
          <p:cNvSpPr txBox="1"/>
          <p:nvPr/>
        </p:nvSpPr>
        <p:spPr>
          <a:xfrm>
            <a:off x="8604329" y="79304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A: Scattered component</a:t>
            </a:r>
          </a:p>
          <a:p>
            <a:r>
              <a:rPr lang="en-US" altLang="ja-JP" dirty="0"/>
              <a:t>B: Emissive component</a:t>
            </a:r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0A47DE-7112-FC42-8C23-55167F252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553291"/>
              </p:ext>
            </p:extLst>
          </p:nvPr>
        </p:nvGraphicFramePr>
        <p:xfrm>
          <a:off x="838200" y="3885529"/>
          <a:ext cx="4925809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368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737974"/>
                    </a:ext>
                  </a:extLst>
                </a:gridCol>
                <a:gridCol w="28321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187032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Wavelength (µm)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Background (</a:t>
                      </a:r>
                      <a:r>
                        <a:rPr lang="en-US" sz="1600" u="none" strike="noStrike" dirty="0" err="1">
                          <a:effectLst/>
                        </a:rPr>
                        <a:t>MJy</a:t>
                      </a:r>
                      <a:r>
                        <a:rPr lang="en-US" sz="1600" u="none" strike="noStrike" dirty="0">
                          <a:effectLst/>
                        </a:rPr>
                        <a:t>/steradian)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9528885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0.1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0608626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0.35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312017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155288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8358494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10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8.5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6188134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11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11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242675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14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14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78968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17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17029266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2DE9C5-3A50-BD48-8F79-97D53D71FD2D}"/>
              </a:ext>
            </a:extLst>
          </p:cNvPr>
          <p:cNvSpPr txBox="1"/>
          <p:nvPr/>
        </p:nvSpPr>
        <p:spPr>
          <a:xfrm>
            <a:off x="458571" y="6171529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background at 3µm </a:t>
            </a:r>
            <a:r>
              <a:rPr lang="en-US" altLang="ja-JP" dirty="0"/>
              <a:t>was derived from extrapolation.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314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950951-9A9F-7F4C-AB35-6D3EEB31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Spectrophotometric accuracy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C31F54-9BE0-BB4F-85FE-7BE54741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04" y="2391393"/>
            <a:ext cx="5029200" cy="3390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4C7512-7479-774E-BCC1-7197293A7087}"/>
              </a:ext>
            </a:extLst>
          </p:cNvPr>
          <p:cNvSpPr txBox="1"/>
          <p:nvPr/>
        </p:nvSpPr>
        <p:spPr>
          <a:xfrm>
            <a:off x="8579989" y="5926755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Wavelength (µm)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883096-969B-2549-8DDF-B9B29857B890}"/>
              </a:ext>
            </a:extLst>
          </p:cNvPr>
          <p:cNvSpPr txBox="1"/>
          <p:nvPr/>
        </p:nvSpPr>
        <p:spPr>
          <a:xfrm rot="16200000">
            <a:off x="5282388" y="3800577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Photometric variance</a:t>
            </a:r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857555-8D74-3246-A50E-06A8174E1C43}"/>
              </a:ext>
            </a:extLst>
          </p:cNvPr>
          <p:cNvCxnSpPr/>
          <p:nvPr/>
        </p:nvCxnSpPr>
        <p:spPr>
          <a:xfrm>
            <a:off x="7563990" y="3705843"/>
            <a:ext cx="38898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7E8C57-B027-694F-87CB-96E2F5B3859E}"/>
              </a:ext>
            </a:extLst>
          </p:cNvPr>
          <p:cNvCxnSpPr/>
          <p:nvPr/>
        </p:nvCxnSpPr>
        <p:spPr>
          <a:xfrm>
            <a:off x="7578504" y="4144899"/>
            <a:ext cx="38898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51B7BD-D134-CE41-8E9F-F39FE89E0188}"/>
              </a:ext>
            </a:extLst>
          </p:cNvPr>
          <p:cNvCxnSpPr/>
          <p:nvPr/>
        </p:nvCxnSpPr>
        <p:spPr>
          <a:xfrm flipV="1">
            <a:off x="11468332" y="3705843"/>
            <a:ext cx="0" cy="4390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FA6D4B-8EE0-0D42-938E-0ABB75260950}"/>
              </a:ext>
            </a:extLst>
          </p:cNvPr>
          <p:cNvSpPr txBox="1"/>
          <p:nvPr/>
        </p:nvSpPr>
        <p:spPr>
          <a:xfrm>
            <a:off x="5895083" y="1677406"/>
            <a:ext cx="6296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Blue dot</a:t>
            </a:r>
            <a:r>
              <a:rPr kumimoji="1" lang="en-US" altLang="ja-JP" dirty="0"/>
              <a:t>: light of 0.0015µm (monochromatic light)</a:t>
            </a:r>
          </a:p>
          <a:p>
            <a:r>
              <a:rPr kumimoji="1" lang="en-US" altLang="ja-JP" dirty="0">
                <a:solidFill>
                  <a:schemeClr val="accent2"/>
                </a:solidFill>
              </a:rPr>
              <a:t>Orange dot</a:t>
            </a:r>
            <a:r>
              <a:rPr kumimoji="1" lang="en-US" altLang="ja-JP" dirty="0"/>
              <a:t>: light of bandwidth of R~100 (chromatic light)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883164-59EC-9844-BC10-DBFD441140D7}"/>
              </a:ext>
            </a:extLst>
          </p:cNvPr>
          <p:cNvSpPr txBox="1"/>
          <p:nvPr/>
        </p:nvSpPr>
        <p:spPr>
          <a:xfrm>
            <a:off x="7398802" y="252439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Lambda = 3µm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12C267-BDE7-B34B-97F3-956C34452F15}"/>
              </a:ext>
            </a:extLst>
          </p:cNvPr>
          <p:cNvSpPr txBox="1"/>
          <p:nvPr/>
        </p:nvSpPr>
        <p:spPr>
          <a:xfrm>
            <a:off x="11453818" y="37175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σ</a:t>
            </a:r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416C44-40E2-8145-ACF6-E84072C3C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51" t="20060" r="28408" b="28197"/>
          <a:stretch/>
        </p:blipFill>
        <p:spPr>
          <a:xfrm>
            <a:off x="2012669" y="1308815"/>
            <a:ext cx="2481943" cy="200046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CA6AB5-8F43-594B-B5D6-ADB2993D969A}"/>
              </a:ext>
            </a:extLst>
          </p:cNvPr>
          <p:cNvSpPr txBox="1"/>
          <p:nvPr/>
        </p:nvSpPr>
        <p:spPr>
          <a:xfrm>
            <a:off x="862483" y="3307718"/>
            <a:ext cx="4902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3µm simulation image (from James </a:t>
            </a:r>
            <a:r>
              <a:rPr kumimoji="1" lang="en-US" altLang="ja-JP" dirty="0" err="1"/>
              <a:t>Corsetti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+ 9 mas jitter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F1D6C5-C6DA-DE42-B660-30D5B9C8AB6E}"/>
              </a:ext>
            </a:extLst>
          </p:cNvPr>
          <p:cNvSpPr txBox="1"/>
          <p:nvPr/>
        </p:nvSpPr>
        <p:spPr>
          <a:xfrm>
            <a:off x="304800" y="4018970"/>
            <a:ext cx="5791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400" dirty="0"/>
              <a:t>Calculating photometric variance as m</a:t>
            </a:r>
            <a:r>
              <a:rPr kumimoji="1" lang="en-US" altLang="ja-JP" sz="2400" dirty="0"/>
              <a:t>onochromatic light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Imitating chromatic light and evaluating its photometric variation</a:t>
            </a:r>
          </a:p>
          <a:p>
            <a:pPr marL="457200" indent="-457200">
              <a:buAutoNum type="arabicPeriod"/>
            </a:pPr>
            <a:r>
              <a:rPr kumimoji="1" lang="en-US" altLang="ja-JP" sz="2400" dirty="0"/>
              <a:t>Deriving </a:t>
            </a:r>
            <a:r>
              <a:rPr lang="en-US" altLang="ja-JP" sz="2400" dirty="0"/>
              <a:t>spectrophotometric accuracy of chromatic light from standard deviation, </a:t>
            </a:r>
            <a:r>
              <a:rPr lang="en-US" altLang="ja-JP" sz="2400" dirty="0" err="1"/>
              <a:t>σ</a:t>
            </a:r>
            <a:r>
              <a:rPr lang="en-US" altLang="ja-JP" sz="2400" dirty="0"/>
              <a:t>.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293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D61A4-408F-B640-89B4-D68B33DF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Parameters</a:t>
            </a:r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7767DF-4AC9-274D-8F7D-F3E165F71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5988242"/>
              </p:ext>
            </p:extLst>
          </p:nvPr>
        </p:nvGraphicFramePr>
        <p:xfrm>
          <a:off x="1569539" y="1574574"/>
          <a:ext cx="9052922" cy="421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76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82587220"/>
                    </a:ext>
                  </a:extLst>
                </a:gridCol>
                <a:gridCol w="112417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1985246"/>
                    </a:ext>
                  </a:extLst>
                </a:gridCol>
                <a:gridCol w="34162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19798705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5512660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54765561"/>
                    </a:ext>
                  </a:extLst>
                </a:gridCol>
              </a:tblGrid>
              <a:tr h="57314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Wavelength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# of transits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Spectral resolution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Dark current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Field stop radius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06794610"/>
                  </a:ext>
                </a:extLst>
              </a:tr>
              <a:tr h="57314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3µm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1.0 e-/s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2.5”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3630611"/>
                  </a:ext>
                </a:extLst>
              </a:tr>
              <a:tr h="57314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5µm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1.0 e-/s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2.5”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89686699"/>
                  </a:ext>
                </a:extLst>
              </a:tr>
              <a:tr h="57314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1.0 e-/s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2.5”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4031104"/>
                  </a:ext>
                </a:extLst>
              </a:tr>
              <a:tr h="57314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10µm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1.0 e-/s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2.5”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53621322"/>
                  </a:ext>
                </a:extLst>
              </a:tr>
              <a:tr h="57314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14µm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206 (stellar activity mode)</a:t>
                      </a:r>
                    </a:p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20 (SED measurement)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0.2 e-/s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1.5”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79885427"/>
                  </a:ext>
                </a:extLst>
              </a:tr>
              <a:tr h="57314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20µm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295 (stellar activity)</a:t>
                      </a:r>
                    </a:p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20 (SED measurement)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0.2 e-/s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1.5”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57550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95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3210D2-5C4A-A34E-A19A-5A5D391F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80064"/>
            <a:ext cx="5008415" cy="47628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64" y="151350"/>
            <a:ext cx="1090113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 3µm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2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1737766"/>
              </p:ext>
            </p:extLst>
          </p:nvPr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92708F-4976-2647-8D48-D4672B3E1A5E}"/>
              </a:ext>
            </a:extLst>
          </p:cNvPr>
          <p:cNvSpPr txBox="1"/>
          <p:nvPr/>
        </p:nvSpPr>
        <p:spPr>
          <a:xfrm>
            <a:off x="3221185" y="2570550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/>
              <a:t>R=52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815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360A37-758A-8647-9C10-84B8EF7A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7" y="1279678"/>
            <a:ext cx="5008415" cy="4762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92E763-BBF3-2D48-9269-C83C73A6EEBA}"/>
              </a:ext>
            </a:extLst>
          </p:cNvPr>
          <p:cNvSpPr txBox="1"/>
          <p:nvPr/>
        </p:nvSpPr>
        <p:spPr>
          <a:xfrm>
            <a:off x="1103086" y="6411810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results do not strongly dep</a:t>
            </a:r>
            <a:r>
              <a:rPr lang="en-US" altLang="ja-JP" dirty="0"/>
              <a:t>end on t</a:t>
            </a:r>
            <a:r>
              <a:rPr kumimoji="1" lang="en-US" altLang="ja-JP" dirty="0"/>
              <a:t>he spectral type of a host star.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F490B7-6F52-9446-8C80-6899F9832AF6}"/>
              </a:ext>
            </a:extLst>
          </p:cNvPr>
          <p:cNvSpPr txBox="1"/>
          <p:nvPr/>
        </p:nvSpPr>
        <p:spPr>
          <a:xfrm>
            <a:off x="4310743" y="60424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 magnitude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97C3C5-CBC2-F440-8A41-984791BD73B8}"/>
              </a:ext>
            </a:extLst>
          </p:cNvPr>
          <p:cNvSpPr txBox="1"/>
          <p:nvPr/>
        </p:nvSpPr>
        <p:spPr>
          <a:xfrm rot="16200000">
            <a:off x="1391653" y="3476798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[</a:t>
            </a:r>
            <a:r>
              <a:rPr kumimoji="1" lang="en-US" altLang="ja-JP" dirty="0" err="1" smtClean="0"/>
              <a:t>ppm</a:t>
            </a:r>
            <a:r>
              <a:rPr kumimoji="1" lang="en-US" altLang="ja-JP" dirty="0" smtClean="0"/>
              <a:t>]</a:t>
            </a:r>
            <a:endParaRPr lang="en-US" altLang="ja-JP" dirty="0" smtClean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AF9DEA-EECE-D344-91BD-96EE9CE098DE}"/>
              </a:ext>
            </a:extLst>
          </p:cNvPr>
          <p:cNvGraphicFramePr>
            <a:graphicFrameLocks noGrp="1"/>
          </p:cNvGraphicFramePr>
          <p:nvPr/>
        </p:nvGraphicFramePr>
        <p:xfrm>
          <a:off x="8011886" y="1474409"/>
          <a:ext cx="369864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48216896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39567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2496394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013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</a:p>
                    <a:p>
                      <a:r>
                        <a:rPr kumimoji="1" lang="en-US" altLang="ja-JP" dirty="0"/>
                        <a:t>(mag)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M8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M5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M1</a:t>
                      </a:r>
                    </a:p>
                    <a:p>
                      <a:r>
                        <a:rPr kumimoji="1" lang="en-US" altLang="ja-JP" dirty="0"/>
                        <a:t>(pc)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763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7.8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83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12.4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435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19.6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3978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10.6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00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16.8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48.9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09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77.3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229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41.9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122.2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488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32.4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66.2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193.2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14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51.3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104.7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305.5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896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81.0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165.5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483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40304836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B8FA3E-B3AA-9B42-BB58-F9DC7CE65F83}"/>
              </a:ext>
            </a:extLst>
          </p:cNvPr>
          <p:cNvSpPr txBox="1"/>
          <p:nvPr/>
        </p:nvSpPr>
        <p:spPr>
          <a:xfrm>
            <a:off x="3130433" y="2489187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 transits</a:t>
            </a:r>
          </a:p>
          <a:p>
            <a:r>
              <a:rPr lang="en-US" altLang="ja-JP" dirty="0"/>
              <a:t>R=52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F48E59-5843-6F48-8421-92C98BF2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64" y="151350"/>
            <a:ext cx="10901138" cy="1325563"/>
          </a:xfrm>
        </p:spPr>
        <p:txBody>
          <a:bodyPr/>
          <a:lstStyle/>
          <a:p>
            <a:r>
              <a:rPr lang="en-US" altLang="ja-JP" dirty="0"/>
              <a:t>OST </a:t>
            </a:r>
            <a:r>
              <a:rPr lang="en-US" altLang="ja-JP" dirty="0" smtClean="0"/>
              <a:t>MISC</a:t>
            </a:r>
            <a:r>
              <a:rPr lang="en-US" altLang="ja-JP" dirty="0" smtClean="0"/>
              <a:t>/</a:t>
            </a:r>
            <a:r>
              <a:rPr lang="en-US" altLang="ja-JP" dirty="0" smtClean="0"/>
              <a:t>TRA noise </a:t>
            </a:r>
            <a:r>
              <a:rPr lang="en-US" altLang="ja-JP" dirty="0"/>
              <a:t>performance at</a:t>
            </a:r>
            <a:r>
              <a:rPr lang="en-US" altLang="ja-JP" dirty="0" smtClean="0"/>
              <a:t> 5µm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117850" y="4171950"/>
            <a:ext cx="4076700" cy="6350"/>
          </a:xfrm>
          <a:prstGeom prst="line">
            <a:avLst/>
          </a:prstGeom>
          <a:ln w="25400">
            <a:solidFill>
              <a:srgbClr val="6965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393497" y="3962400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96500"/>
                </a:solidFill>
              </a:rPr>
              <a:t>5ppm</a:t>
            </a:r>
            <a:endParaRPr kumimoji="1" lang="ja-JP" altLang="en-US" dirty="0">
              <a:solidFill>
                <a:srgbClr val="696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577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1796</Words>
  <Application>Microsoft Macintosh PowerPoint</Application>
  <PresentationFormat>ユーザー設定</PresentationFormat>
  <Paragraphs>673</Paragraphs>
  <Slides>26</Slides>
  <Notes>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OST MISC/TRA estimated performance v3 </vt:lpstr>
      <vt:lpstr>Optical design</vt:lpstr>
      <vt:lpstr>Updated optical design</vt:lpstr>
      <vt:lpstr>Throughput</vt:lpstr>
      <vt:lpstr>Zodiacal light</vt:lpstr>
      <vt:lpstr>Spectrophotometric accuracy</vt:lpstr>
      <vt:lpstr>Parameters</vt:lpstr>
      <vt:lpstr>OST MISC/TRA noise performance at 3µm</vt:lpstr>
      <vt:lpstr>OST MISC/TRA noise performance at 5µm</vt:lpstr>
      <vt:lpstr>OST MISC/TRA noise performance at 8µm</vt:lpstr>
      <vt:lpstr>OST MISC/TRA noise performance at 10µm</vt:lpstr>
      <vt:lpstr>OST MISC/TRA noise performance at 14µm</vt:lpstr>
      <vt:lpstr>OST MISC/TRA noise performance at 14µm</vt:lpstr>
      <vt:lpstr>OST MISC/TRA noise performance at 20µm</vt:lpstr>
      <vt:lpstr>OST MISC/TRA noise performance at 20µm</vt:lpstr>
      <vt:lpstr>Appendix</vt:lpstr>
      <vt:lpstr>Calculation of efficiency for OST MISC concept 2 v2</vt:lpstr>
      <vt:lpstr>Configuration of OST Concept 2</vt:lpstr>
      <vt:lpstr>Gold mirror</vt:lpstr>
      <vt:lpstr>Two Configurations for dichroic mirror</vt:lpstr>
      <vt:lpstr>Dichroic mirror</vt:lpstr>
      <vt:lpstr>Relative grating efficiency</vt:lpstr>
      <vt:lpstr>Grism Efficiency</vt:lpstr>
      <vt:lpstr>AR coat</vt:lpstr>
      <vt:lpstr>Detector responsivity</vt:lpstr>
      <vt:lpstr>Detector responsivity (longest channel)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 performance</dc:title>
  <dc:creator>matsuo@ess.sci.osaka-u.ac.jp</dc:creator>
  <cp:lastModifiedBy>左近 樹</cp:lastModifiedBy>
  <cp:revision>45</cp:revision>
  <dcterms:created xsi:type="dcterms:W3CDTF">2018-08-30T14:14:24Z</dcterms:created>
  <dcterms:modified xsi:type="dcterms:W3CDTF">2018-08-30T14:31:39Z</dcterms:modified>
</cp:coreProperties>
</file>