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8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DDA9-F67B-A645-926D-3ABAE2F4C935}" type="datetimeFigureOut">
              <a:rPr lang="ja-JP" altLang="en-US" smtClean="0"/>
              <a:pPr/>
              <a:t>18.10.12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C499-B651-994B-8616-8A750CC0BB3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DDA9-F67B-A645-926D-3ABAE2F4C935}" type="datetimeFigureOut">
              <a:rPr lang="ja-JP" altLang="en-US" smtClean="0"/>
              <a:pPr/>
              <a:t>18.10.12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C499-B651-994B-8616-8A750CC0BB3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DDA9-F67B-A645-926D-3ABAE2F4C935}" type="datetimeFigureOut">
              <a:rPr lang="ja-JP" altLang="en-US" smtClean="0"/>
              <a:pPr/>
              <a:t>18.10.12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C499-B651-994B-8616-8A750CC0BB3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DDA9-F67B-A645-926D-3ABAE2F4C935}" type="datetimeFigureOut">
              <a:rPr lang="ja-JP" altLang="en-US" smtClean="0"/>
              <a:pPr/>
              <a:t>18.10.12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C499-B651-994B-8616-8A750CC0BB3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DDA9-F67B-A645-926D-3ABAE2F4C935}" type="datetimeFigureOut">
              <a:rPr lang="ja-JP" altLang="en-US" smtClean="0"/>
              <a:pPr/>
              <a:t>18.10.12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C499-B651-994B-8616-8A750CC0BB3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DDA9-F67B-A645-926D-3ABAE2F4C935}" type="datetimeFigureOut">
              <a:rPr lang="ja-JP" altLang="en-US" smtClean="0"/>
              <a:pPr/>
              <a:t>18.10.12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C499-B651-994B-8616-8A750CC0BB3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DDA9-F67B-A645-926D-3ABAE2F4C935}" type="datetimeFigureOut">
              <a:rPr lang="ja-JP" altLang="en-US" smtClean="0"/>
              <a:pPr/>
              <a:t>18.10.12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C499-B651-994B-8616-8A750CC0BB3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DDA9-F67B-A645-926D-3ABAE2F4C935}" type="datetimeFigureOut">
              <a:rPr lang="ja-JP" altLang="en-US" smtClean="0"/>
              <a:pPr/>
              <a:t>18.10.12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C499-B651-994B-8616-8A750CC0BB3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DDA9-F67B-A645-926D-3ABAE2F4C935}" type="datetimeFigureOut">
              <a:rPr lang="ja-JP" altLang="en-US" smtClean="0"/>
              <a:pPr/>
              <a:t>18.10.12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C499-B651-994B-8616-8A750CC0BB3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DDA9-F67B-A645-926D-3ABAE2F4C935}" type="datetimeFigureOut">
              <a:rPr lang="ja-JP" altLang="en-US" smtClean="0"/>
              <a:pPr/>
              <a:t>18.10.12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C499-B651-994B-8616-8A750CC0BB3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DDA9-F67B-A645-926D-3ABAE2F4C935}" type="datetimeFigureOut">
              <a:rPr lang="ja-JP" altLang="en-US" smtClean="0"/>
              <a:pPr/>
              <a:t>18.10.12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C499-B651-994B-8616-8A750CC0BB3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3DDA9-F67B-A645-926D-3ABAE2F4C935}" type="datetimeFigureOut">
              <a:rPr lang="ja-JP" altLang="en-US" smtClean="0"/>
              <a:pPr/>
              <a:t>18.10.12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C499-B651-994B-8616-8A750CC0BB3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6535" y="439566"/>
            <a:ext cx="8742364" cy="3185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b="1" dirty="0" smtClean="0"/>
              <a:t>【</a:t>
            </a:r>
            <a:r>
              <a:rPr lang="en-US" altLang="ja-JP" sz="900" b="1" dirty="0" smtClean="0"/>
              <a:t>TRA-S, M, L (transit </a:t>
            </a:r>
            <a:r>
              <a:rPr lang="en-US" altLang="ja-JP" sz="900" b="1" dirty="0" err="1" smtClean="0"/>
              <a:t>spectroscopy)</a:t>
            </a:r>
            <a:r>
              <a:rPr lang="en-US" altLang="ja-JP" sz="900" b="1" dirty="0" err="1" smtClean="0"/>
              <a:t>】</a:t>
            </a:r>
            <a:endParaRPr lang="en-US" altLang="ja-JP" sz="900" b="1" dirty="0" smtClean="0"/>
          </a:p>
          <a:p>
            <a:r>
              <a:rPr lang="en-US" sz="900" dirty="0" smtClean="0"/>
              <a:t>The </a:t>
            </a:r>
            <a:r>
              <a:rPr lang="en-US" sz="900" dirty="0" err="1" smtClean="0"/>
              <a:t>NIRCam</a:t>
            </a:r>
            <a:r>
              <a:rPr lang="en-US" sz="900" dirty="0" smtClean="0"/>
              <a:t> </a:t>
            </a:r>
            <a:r>
              <a:rPr lang="en-US" sz="900" dirty="0" err="1" smtClean="0"/>
              <a:t>HgCdTe</a:t>
            </a:r>
            <a:r>
              <a:rPr lang="en-US" sz="900" dirty="0" smtClean="0"/>
              <a:t> detectors can be read out at 10 µsec per </a:t>
            </a:r>
            <a:r>
              <a:rPr lang="en-US" sz="900" dirty="0" smtClean="0"/>
              <a:t>pixel . </a:t>
            </a:r>
          </a:p>
          <a:p>
            <a:r>
              <a:rPr lang="en-US" sz="900" dirty="0" smtClean="0"/>
              <a:t>The Si:As detectors can be read out at 1µsec per pix (=1Mpix per second per array; 1Hz, Wada et al. 2012)</a:t>
            </a:r>
          </a:p>
          <a:p>
            <a:r>
              <a:rPr lang="en-US" sz="900" dirty="0" smtClean="0"/>
              <a:t>At least two reads per pixel requested to sample up the ramp. </a:t>
            </a:r>
          </a:p>
          <a:p>
            <a:r>
              <a:rPr lang="en-US" sz="900" dirty="0" smtClean="0"/>
              <a:t>Area for spectra on the detector plate; 160 x 275 (TRA-S; </a:t>
            </a:r>
            <a:r>
              <a:rPr lang="en-US" sz="900" dirty="0" err="1" smtClean="0"/>
              <a:t>HgCdTe</a:t>
            </a:r>
            <a:r>
              <a:rPr lang="en-US" sz="900" dirty="0" smtClean="0"/>
              <a:t>), 320 x 555 (TRA-M; </a:t>
            </a:r>
            <a:r>
              <a:rPr lang="en-US" sz="900" dirty="0" err="1" smtClean="0"/>
              <a:t>HgCdTe</a:t>
            </a:r>
            <a:r>
              <a:rPr lang="en-US" sz="900" dirty="0" smtClean="0"/>
              <a:t>), 385 x 1590 (TRA-L; Si:As)</a:t>
            </a:r>
          </a:p>
          <a:p>
            <a:r>
              <a:rPr lang="en-US" sz="900" dirty="0" smtClean="0"/>
              <a:t>The shortest exposure time;  0.9 sec (TRA-S), 3.5sec (TRA-M), 1.3sec (TRA-L)</a:t>
            </a:r>
          </a:p>
          <a:p>
            <a:r>
              <a:rPr lang="en-US" sz="900" dirty="0" smtClean="0"/>
              <a:t>The shortest ramp duration for transit spectroscopic observations is set to 4 sec.  (nominal 10 sec)</a:t>
            </a:r>
          </a:p>
          <a:p>
            <a:r>
              <a:rPr lang="en-US" altLang="ja-JP" sz="900" dirty="0" smtClean="0"/>
              <a:t>The </a:t>
            </a:r>
            <a:r>
              <a:rPr lang="en-US" altLang="ja-JP" sz="900" dirty="0" smtClean="0"/>
              <a:t>maximum net data production rate by TRA-S, TRA-M, and TRA-L </a:t>
            </a:r>
            <a:r>
              <a:rPr lang="en-US" altLang="ja-JP" sz="900" dirty="0" smtClean="0"/>
              <a:t>becomes</a:t>
            </a:r>
          </a:p>
          <a:p>
            <a:r>
              <a:rPr lang="en-US" altLang="ja-JP" sz="900" dirty="0" smtClean="0"/>
              <a:t>18 bit/pixel x 160 x 275 / 4sec =   0.18 Mbps (TRA-S) [max] </a:t>
            </a:r>
            <a:r>
              <a:rPr lang="ja-JP" altLang="en-US" sz="900" dirty="0" smtClean="0">
                <a:sym typeface="Wingdings"/>
              </a:rPr>
              <a:t></a:t>
            </a:r>
            <a:r>
              <a:rPr lang="en-US" altLang="ja-JP" sz="900" dirty="0" smtClean="0">
                <a:sym typeface="Wingdings"/>
              </a:rPr>
              <a:t> 0.072 Mbps (TRA-S) [nominal] </a:t>
            </a:r>
            <a:endParaRPr lang="en-US" altLang="ja-JP" sz="900" dirty="0" smtClean="0"/>
          </a:p>
          <a:p>
            <a:r>
              <a:rPr lang="en-US" altLang="ja-JP" sz="900" dirty="0" smtClean="0"/>
              <a:t>18 bit/pix x  320 x 555 / 4sec =0.80Mbps (TRA-M) [max]     </a:t>
            </a:r>
            <a:r>
              <a:rPr lang="ja-JP" altLang="en-US" sz="900" dirty="0" smtClean="0">
                <a:sym typeface="Wingdings"/>
              </a:rPr>
              <a:t></a:t>
            </a:r>
            <a:r>
              <a:rPr lang="en-US" altLang="ja-JP" sz="900" dirty="0" smtClean="0">
                <a:sym typeface="Wingdings"/>
              </a:rPr>
              <a:t> 0.32 Mbps (TRA-M) [nominal]</a:t>
            </a:r>
            <a:endParaRPr lang="en-US" altLang="ja-JP" sz="900" dirty="0" smtClean="0"/>
          </a:p>
          <a:p>
            <a:r>
              <a:rPr lang="en-US" altLang="ja-JP" sz="900" dirty="0" smtClean="0"/>
              <a:t>18 bit/pix x 385 x 1590 / 4 sec =2.75Mbps (TRA-L) [max]    </a:t>
            </a:r>
            <a:r>
              <a:rPr lang="ja-JP" altLang="en-US" sz="900" dirty="0" smtClean="0">
                <a:sym typeface="Wingdings"/>
              </a:rPr>
              <a:t></a:t>
            </a:r>
            <a:r>
              <a:rPr lang="en-US" altLang="ja-JP" sz="900" dirty="0" smtClean="0">
                <a:sym typeface="Wingdings"/>
              </a:rPr>
              <a:t>1.10 Mbps (TRA-L) [nominal] </a:t>
            </a:r>
            <a:endParaRPr lang="en-US" altLang="ja-JP" sz="900" dirty="0" smtClean="0"/>
          </a:p>
          <a:p>
            <a:r>
              <a:rPr lang="en-US" sz="900" dirty="0" smtClean="0"/>
              <a:t>Note: we </a:t>
            </a:r>
            <a:r>
              <a:rPr lang="en-US" sz="900" dirty="0" smtClean="0"/>
              <a:t>collect the data sampled both before and after the reset. We plan to differentiate the signals between before and after the reset. (16bit/pix </a:t>
            </a:r>
            <a:r>
              <a:rPr lang="ja-JP" altLang="en-US" sz="900" dirty="0" smtClean="0">
                <a:sym typeface="Wingdings"/>
              </a:rPr>
              <a:t></a:t>
            </a:r>
            <a:r>
              <a:rPr lang="en-US" altLang="ja-JP" sz="900" dirty="0" smtClean="0">
                <a:sym typeface="Wingdings"/>
              </a:rPr>
              <a:t> 18bit/pix)</a:t>
            </a:r>
            <a:endParaRPr lang="en-US" altLang="ja-JP" sz="900" dirty="0" smtClean="0"/>
          </a:p>
          <a:p>
            <a:endParaRPr lang="en-US" altLang="ja-JP" sz="900" dirty="0" smtClean="0"/>
          </a:p>
          <a:p>
            <a:r>
              <a:rPr lang="en-US" altLang="ja-JP" sz="900" dirty="0" smtClean="0"/>
              <a:t>【TRA WFS】</a:t>
            </a:r>
            <a:endParaRPr lang="en-US" sz="900" dirty="0" smtClean="0"/>
          </a:p>
          <a:p>
            <a:r>
              <a:rPr lang="ja-JP" altLang="en-US" sz="900" dirty="0" smtClean="0"/>
              <a:t>・</a:t>
            </a:r>
            <a:r>
              <a:rPr lang="en-US" altLang="ja-JP" sz="900" dirty="0" smtClean="0"/>
              <a:t>32 x 32 pixels are read out  at 20Hz (0.05s).</a:t>
            </a:r>
          </a:p>
          <a:p>
            <a:r>
              <a:rPr lang="en-US" sz="900" dirty="0" smtClean="0"/>
              <a:t>18 bit/pix x 32 x 32 x 20Hz = 0.37Mbps</a:t>
            </a:r>
          </a:p>
          <a:p>
            <a:r>
              <a:rPr lang="en-US" altLang="ja-JP" sz="900" dirty="0" smtClean="0"/>
              <a:t>If we have more smarts in the MISC electronics so that it calculates the </a:t>
            </a:r>
            <a:r>
              <a:rPr lang="en-US" altLang="ja-JP" sz="900" dirty="0" err="1" smtClean="0"/>
              <a:t>centroids</a:t>
            </a:r>
            <a:r>
              <a:rPr lang="en-US" altLang="ja-JP" sz="900" dirty="0" smtClean="0"/>
              <a:t>, the data rate drops to an estimated: 20 Hz x</a:t>
            </a:r>
            <a:r>
              <a:rPr lang="en-US" altLang="ja-JP" sz="900" dirty="0" smtClean="0"/>
              <a:t> 16 </a:t>
            </a:r>
            <a:r>
              <a:rPr lang="en-US" altLang="ja-JP" sz="900" dirty="0" smtClean="0"/>
              <a:t>bits per (</a:t>
            </a:r>
            <a:r>
              <a:rPr lang="en-US" altLang="ja-JP" sz="900" dirty="0" err="1" smtClean="0"/>
              <a:t>x,y</a:t>
            </a:r>
            <a:r>
              <a:rPr lang="en-US" altLang="ja-JP" sz="900" dirty="0" smtClean="0"/>
              <a:t>) pair </a:t>
            </a:r>
            <a:r>
              <a:rPr lang="en-US" altLang="ja-JP" sz="900" dirty="0" err="1" smtClean="0"/>
              <a:t>centroid</a:t>
            </a:r>
            <a:r>
              <a:rPr lang="en-US" altLang="ja-JP" sz="900" dirty="0" smtClean="0"/>
              <a:t> =</a:t>
            </a:r>
            <a:r>
              <a:rPr lang="en-US" altLang="ja-JP" sz="900" dirty="0" smtClean="0"/>
              <a:t> 0.32 </a:t>
            </a:r>
            <a:r>
              <a:rPr lang="en-US" altLang="ja-JP" sz="900" dirty="0" smtClean="0"/>
              <a:t>kbps</a:t>
            </a:r>
            <a:endParaRPr lang="en-US" sz="900" dirty="0" smtClean="0"/>
          </a:p>
          <a:p>
            <a:endParaRPr lang="en-US" sz="900" dirty="0" smtClean="0"/>
          </a:p>
          <a:p>
            <a:r>
              <a:rPr lang="en-US" sz="1200" b="1" u="sng" dirty="0" smtClean="0"/>
              <a:t>Summary of observing modes and the data </a:t>
            </a:r>
            <a:r>
              <a:rPr lang="en-US" sz="1200" b="1" u="sng" dirty="0" smtClean="0"/>
              <a:t>rate</a:t>
            </a:r>
          </a:p>
          <a:p>
            <a:r>
              <a:rPr lang="en-US" sz="900" b="1" dirty="0" smtClean="0"/>
              <a:t> [</a:t>
            </a:r>
            <a:r>
              <a:rPr lang="en-US" sz="900" b="1" dirty="0" smtClean="0"/>
              <a:t>1</a:t>
            </a:r>
            <a:r>
              <a:rPr lang="en-US" sz="900" b="1" dirty="0" smtClean="0"/>
              <a:t>] MIR Transit Spectroscopy--- </a:t>
            </a:r>
            <a:r>
              <a:rPr lang="en-US" sz="900" b="1" dirty="0" smtClean="0">
                <a:solidFill>
                  <a:srgbClr val="FF0000"/>
                </a:solidFill>
              </a:rPr>
              <a:t>“</a:t>
            </a:r>
            <a:r>
              <a:rPr lang="en-US" sz="900" b="1" dirty="0" err="1" smtClean="0">
                <a:solidFill>
                  <a:srgbClr val="FF0000"/>
                </a:solidFill>
              </a:rPr>
              <a:t>Avg</a:t>
            </a:r>
            <a:r>
              <a:rPr lang="en-US" sz="900" b="1" dirty="0" smtClean="0">
                <a:solidFill>
                  <a:srgbClr val="FF0000"/>
                </a:solidFill>
              </a:rPr>
              <a:t> Data Rate”; 1.86 Mbps [1.49 Mbps (TRA) + 0.37 Mbps (WFS)], “Max Data Rate”;  4.10 Mbps [3.73 Mbps (TRA) + 0.37 Mbps (WFS)]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900" dirty="0" smtClean="0"/>
              <a:t>Pointed observation (TRA-S[2kx2k </a:t>
            </a:r>
            <a:r>
              <a:rPr lang="en-US" sz="900" dirty="0" err="1" smtClean="0"/>
              <a:t>HgCdTe</a:t>
            </a:r>
            <a:r>
              <a:rPr lang="en-US" sz="900" dirty="0" smtClean="0"/>
              <a:t>; 160x275]; ON, TRA-M[2kx2k </a:t>
            </a:r>
            <a:r>
              <a:rPr lang="en-US" sz="900" dirty="0" err="1" smtClean="0"/>
              <a:t>HgCdTe</a:t>
            </a:r>
            <a:r>
              <a:rPr lang="en-US" sz="900" dirty="0" smtClean="0"/>
              <a:t>; 320x555]; ON, TRA-L[2kx2k Si:As; 385-1590]; ON, WFS[2kx2k </a:t>
            </a:r>
            <a:r>
              <a:rPr lang="en-US" sz="900" dirty="0" err="1" smtClean="0"/>
              <a:t>HgCdTe</a:t>
            </a:r>
            <a:r>
              <a:rPr lang="en-US" sz="900" dirty="0" smtClean="0"/>
              <a:t>; 32x32</a:t>
            </a:r>
            <a:r>
              <a:rPr lang="en-US" sz="900" dirty="0" smtClean="0"/>
              <a:t>]; ON)</a:t>
            </a:r>
            <a:br>
              <a:rPr lang="en-US" sz="900" dirty="0" smtClean="0"/>
            </a:br>
            <a:r>
              <a:rPr lang="en-US" sz="900" dirty="0" smtClean="0"/>
              <a:t>TRA-S, TRA-M and TRA-L share the same FOV by means of beam splitter and are operated simultaneously. WFS will be operated in parallel to measure the drift.</a:t>
            </a:r>
            <a:endParaRPr lang="en-US" sz="9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93385" y="34809"/>
            <a:ext cx="6197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Data rate for MISC observing modes </a:t>
            </a:r>
            <a:r>
              <a:rPr kumimoji="1" lang="en-US" altLang="ja-JP" sz="2400" dirty="0" smtClean="0"/>
              <a:t>(Baseline) 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5233</TotalTime>
  <Words>532</Words>
  <Application>Microsoft Macintosh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東京大学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左近 樹</dc:creator>
  <cp:lastModifiedBy>左近 樹</cp:lastModifiedBy>
  <cp:revision>22</cp:revision>
  <cp:lastPrinted>2017-07-25T00:06:54Z</cp:lastPrinted>
  <dcterms:created xsi:type="dcterms:W3CDTF">2018-10-12T02:04:13Z</dcterms:created>
  <dcterms:modified xsi:type="dcterms:W3CDTF">2018-10-12T08:50:44Z</dcterms:modified>
</cp:coreProperties>
</file>